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949" r:id="rId1"/>
  </p:sldMasterIdLst>
  <p:notesMasterIdLst>
    <p:notesMasterId r:id="rId3"/>
  </p:notesMasterIdLst>
  <p:sldIdLst>
    <p:sldId id="256" r:id="rId2"/>
  </p:sldIdLst>
  <p:sldSz cx="43891200" cy="32918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lvl1pPr>
    <a:lvl2pPr marL="0" marR="0" indent="45720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lvl2pPr>
    <a:lvl3pPr marL="0" marR="0" indent="91440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lvl3pPr>
    <a:lvl4pPr marL="0" marR="0" indent="137160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lvl4pPr>
    <a:lvl5pPr marL="0" marR="0" indent="182880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lvl5pPr>
    <a:lvl6pPr marL="0" marR="0" indent="228600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lvl6pPr>
    <a:lvl7pPr marL="0" marR="0" indent="274320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lvl7pPr>
    <a:lvl8pPr marL="0" marR="0" indent="320040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lvl8pPr>
    <a:lvl9pPr marL="0" marR="0" indent="365760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lvl9pPr>
  </p:defaultTextStyle>
  <p:extLst>
    <p:ext uri="{521415D9-36F7-43E2-AB2F-B90AF26B5E84}">
      <p14:sectionLst xmlns:p14="http://schemas.microsoft.com/office/powerpoint/2010/main">
        <p14:section name="Untitled Section" id="{0E94CF39-2157-4870-9CFB-6A8843A87B61}">
          <p14:sldIdLst/>
        </p14:section>
        <p14:section name="Untitled Section" id="{ED510394-28AF-4AD8-AE69-A813FA10BE1C}">
          <p14:sldIdLst>
            <p14:sldId id="25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1D5E"/>
    <a:srgbClr val="594853"/>
    <a:srgbClr val="91A2FF"/>
    <a:srgbClr val="5BD5FF"/>
    <a:srgbClr val="290EFF"/>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E7F3F4"/>
          </a:solidFill>
        </a:fill>
      </a:tcStyle>
    </a:wholeTbl>
    <a:band2H>
      <a:tcTxStyle/>
      <a:tcStyle>
        <a:tcBdr/>
        <a:fill>
          <a:solidFill>
            <a:srgbClr val="F3F9FA"/>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D9"/>
          </a:solidFill>
        </a:fill>
      </a:tcStyle>
    </a:wholeTbl>
    <a:band2H>
      <a:tcTxStyle/>
      <a:tcStyle>
        <a:tcBdr/>
        <a:fill>
          <a:solidFill>
            <a:srgbClr val="E7E7ED"/>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Ref idx="major">
          <a:schemeClr val="accent3">
            <a:lumOff val="44000"/>
          </a:schemeClr>
        </a:fontRef>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Ref idx="major">
          <a:schemeClr val="accent3">
            <a:lumOff val="44000"/>
          </a:schemeClr>
        </a:fontRef>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chemeClr val="accent3">
            <a:lumOff val="44000"/>
          </a:schemeClr>
        </a:fontRef>
        <a:schemeClr val="accent3">
          <a:lumOff val="44000"/>
        </a:schemeClr>
      </a:tcTxStyle>
      <a:tcStyle>
        <a:tcBdr>
          <a:left>
            <a:ln w="12700" cap="flat">
              <a:noFill/>
              <a:miter lim="400000"/>
            </a:ln>
          </a:left>
          <a:right>
            <a:ln w="12700" cap="flat">
              <a:noFill/>
              <a:miter lim="400000"/>
            </a:ln>
          </a:right>
          <a:top>
            <a:ln w="50800" cap="flat">
              <a:solidFill>
                <a:schemeClr val="accent3">
                  <a:lumOff val="44000"/>
                </a:schemeClr>
              </a:solidFill>
              <a:prstDash val="solid"/>
              <a:round/>
            </a:ln>
          </a:top>
          <a:bottom>
            <a:ln w="25400" cap="flat">
              <a:solidFill>
                <a:schemeClr val="accent3">
                  <a:lumOff val="44000"/>
                </a:schemeClr>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Ref idx="major">
          <a:schemeClr val="accent3">
            <a:lumOff val="44000"/>
          </a:schemeClr>
        </a:fontRef>
        <a:schemeClr val="accent3">
          <a:lumOff val="44000"/>
        </a:schemeClr>
      </a:tcTxStyle>
      <a:tcStyle>
        <a:tcBdr>
          <a:left>
            <a:ln w="12700" cap="flat">
              <a:noFill/>
              <a:miter lim="400000"/>
            </a:ln>
          </a:left>
          <a:right>
            <a:ln w="12700" cap="flat">
              <a:noFill/>
              <a:miter lim="400000"/>
            </a:ln>
          </a:right>
          <a:top>
            <a:ln w="25400" cap="flat">
              <a:solidFill>
                <a:schemeClr val="accent3">
                  <a:lumOff val="44000"/>
                </a:schemeClr>
              </a:solidFill>
              <a:prstDash val="solid"/>
              <a:round/>
            </a:ln>
          </a:top>
          <a:bottom>
            <a:ln w="25400" cap="flat">
              <a:solidFill>
                <a:schemeClr val="accent3">
                  <a:lumOff val="44000"/>
                </a:schemeClr>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2708684C-4D16-4618-839F-0558EEFCDFE6}" styleName="">
    <a:tblBg/>
    <a:wholeTbl>
      <a:tcTxStyle b="off"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alpha val="20000"/>
            </a:schemeClr>
          </a:solidFill>
        </a:fill>
      </a:tcStyle>
    </a:wholeTbl>
    <a:band2H>
      <a:tcTxStyle/>
      <a:tcStyle>
        <a:tcBdr/>
        <a:fill>
          <a:solidFill>
            <a:schemeClr val="accent3">
              <a:lumOff val="44000"/>
            </a:schemeClr>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alpha val="20000"/>
            </a:schemeClr>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508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no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254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91" autoAdjust="0"/>
    <p:restoredTop sz="94595" autoAdjust="0"/>
  </p:normalViewPr>
  <p:slideViewPr>
    <p:cSldViewPr>
      <p:cViewPr>
        <p:scale>
          <a:sx n="50" d="100"/>
          <a:sy n="50" d="100"/>
        </p:scale>
        <p:origin x="-80" y="5992"/>
      </p:cViewPr>
      <p:guideLst>
        <p:guide orient="horz" pos="10368"/>
        <p:guide pos="13824"/>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dLbls>
          <c:showLegendKey val="0"/>
          <c:showVal val="0"/>
          <c:showCatName val="0"/>
          <c:showSerName val="0"/>
          <c:showPercent val="0"/>
          <c:showBubbleSize val="0"/>
          <c:showLeaderLines val="1"/>
        </c:dLbls>
        <c:firstSliceAng val="82"/>
        <c:holeSize val="50"/>
      </c:doughnutChart>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xPr>
        <a:bodyPr/>
        <a:lstStyle/>
        <a:p>
          <a:pPr>
            <a:defRPr>
              <a:solidFill>
                <a:schemeClr val="bg1"/>
              </a:solidFill>
              <a:latin typeface="Arial"/>
            </a:defRPr>
          </a:pPr>
          <a:endParaRPr lang="en-US"/>
        </a:p>
      </c:txPr>
    </c:title>
    <c:autoTitleDeleted val="0"/>
    <c:plotArea>
      <c:layout>
        <c:manualLayout>
          <c:layoutTarget val="inner"/>
          <c:xMode val="edge"/>
          <c:yMode val="edge"/>
          <c:x val="0.138156167979003"/>
          <c:y val="0.0704163684084944"/>
          <c:w val="0.540615753996659"/>
          <c:h val="0.864985206394655"/>
        </c:manualLayout>
      </c:layout>
      <c:doughnutChart>
        <c:varyColors val="1"/>
        <c:ser>
          <c:idx val="0"/>
          <c:order val="0"/>
          <c:tx>
            <c:strRef>
              <c:f>Sheet1!$B$1</c:f>
              <c:strCache>
                <c:ptCount val="1"/>
                <c:pt idx="0">
                  <c:v>2015</c:v>
                </c:pt>
              </c:strCache>
            </c:strRef>
          </c:tx>
          <c:explosion val="21"/>
          <c:dPt>
            <c:idx val="0"/>
            <c:bubble3D val="0"/>
            <c:spPr>
              <a:gradFill flip="none" rotWithShape="1">
                <a:gsLst>
                  <a:gs pos="24000">
                    <a:srgbClr val="901D5E"/>
                  </a:gs>
                  <a:gs pos="100000">
                    <a:srgbClr val="FFFFFF"/>
                  </a:gs>
                </a:gsLst>
                <a:lin ang="0" scaled="1"/>
                <a:tileRect/>
              </a:gradFill>
            </c:spPr>
          </c:dPt>
          <c:dPt>
            <c:idx val="1"/>
            <c:bubble3D val="0"/>
            <c:spPr>
              <a:solidFill>
                <a:srgbClr val="594853"/>
              </a:solidFill>
            </c:spPr>
          </c:dPt>
          <c:dLbls>
            <c:showLegendKey val="0"/>
            <c:showVal val="1"/>
            <c:showCatName val="0"/>
            <c:showSerName val="0"/>
            <c:showPercent val="0"/>
            <c:showBubbleSize val="0"/>
            <c:showLeaderLines val="1"/>
          </c:dLbls>
          <c:cat>
            <c:strRef>
              <c:f>Sheet1!$A$2:$A$3</c:f>
              <c:strCache>
                <c:ptCount val="2"/>
                <c:pt idx="0">
                  <c:v>Admissions</c:v>
                </c:pt>
                <c:pt idx="1">
                  <c:v>Patient Deaths</c:v>
                </c:pt>
              </c:strCache>
            </c:strRef>
          </c:cat>
          <c:val>
            <c:numRef>
              <c:f>Sheet1!$B$2:$B$3</c:f>
              <c:numCache>
                <c:formatCode>General</c:formatCode>
                <c:ptCount val="2"/>
                <c:pt idx="0">
                  <c:v>667.0</c:v>
                </c:pt>
                <c:pt idx="1">
                  <c:v>49.0</c:v>
                </c:pt>
              </c:numCache>
            </c:numRef>
          </c:val>
        </c:ser>
        <c:dLbls>
          <c:showLegendKey val="0"/>
          <c:showVal val="0"/>
          <c:showCatName val="0"/>
          <c:showSerName val="0"/>
          <c:showPercent val="0"/>
          <c:showBubbleSize val="0"/>
          <c:showLeaderLines val="1"/>
        </c:dLbls>
        <c:firstSliceAng val="98"/>
        <c:holeSize val="41"/>
      </c:doughnutChart>
    </c:plotArea>
    <c:legend>
      <c:legendPos val="r"/>
      <c:layout/>
      <c:overlay val="0"/>
      <c:txPr>
        <a:bodyPr/>
        <a:lstStyle/>
        <a:p>
          <a:pPr>
            <a:defRPr>
              <a:solidFill>
                <a:schemeClr val="bg1"/>
              </a:solidFill>
              <a:latin typeface="Aria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xPr>
        <a:bodyPr/>
        <a:lstStyle/>
        <a:p>
          <a:pPr>
            <a:defRPr>
              <a:solidFill>
                <a:schemeClr val="bg1"/>
              </a:solidFill>
              <a:latin typeface="Arial"/>
            </a:defRPr>
          </a:pPr>
          <a:endParaRPr lang="en-US"/>
        </a:p>
      </c:txPr>
    </c:title>
    <c:autoTitleDeleted val="0"/>
    <c:plotArea>
      <c:layout>
        <c:manualLayout>
          <c:layoutTarget val="inner"/>
          <c:xMode val="edge"/>
          <c:yMode val="edge"/>
          <c:x val="0.154298920968212"/>
          <c:y val="0.0702748875140607"/>
          <c:w val="0.521657771945173"/>
          <c:h val="0.838378562054743"/>
        </c:manualLayout>
      </c:layout>
      <c:doughnutChart>
        <c:varyColors val="1"/>
        <c:ser>
          <c:idx val="0"/>
          <c:order val="0"/>
          <c:tx>
            <c:strRef>
              <c:f>Sheet1!$B$1</c:f>
              <c:strCache>
                <c:ptCount val="1"/>
                <c:pt idx="0">
                  <c:v>2016</c:v>
                </c:pt>
              </c:strCache>
            </c:strRef>
          </c:tx>
          <c:spPr>
            <a:gradFill flip="none" rotWithShape="1">
              <a:gsLst>
                <a:gs pos="26000">
                  <a:srgbClr val="901D5E"/>
                </a:gs>
                <a:gs pos="100000">
                  <a:srgbClr val="FFFFFF"/>
                </a:gs>
              </a:gsLst>
              <a:lin ang="0" scaled="1"/>
              <a:tileRect/>
            </a:gradFill>
            <a:ln>
              <a:gradFill flip="none" rotWithShape="1">
                <a:gsLst>
                  <a:gs pos="0">
                    <a:srgbClr val="800080"/>
                  </a:gs>
                  <a:gs pos="100000">
                    <a:srgbClr val="FFFFFF"/>
                  </a:gs>
                </a:gsLst>
                <a:lin ang="0" scaled="1"/>
                <a:tileRect/>
              </a:gradFill>
            </a:ln>
          </c:spPr>
          <c:explosion val="22"/>
          <c:dPt>
            <c:idx val="0"/>
            <c:bubble3D val="0"/>
            <c:spPr>
              <a:gradFill flip="none" rotWithShape="1">
                <a:gsLst>
                  <a:gs pos="26000">
                    <a:srgbClr val="901D5E"/>
                  </a:gs>
                  <a:gs pos="100000">
                    <a:srgbClr val="FFFFFF"/>
                  </a:gs>
                </a:gsLst>
                <a:lin ang="0" scaled="1"/>
                <a:tileRect/>
              </a:gradFill>
              <a:ln>
                <a:noFill/>
              </a:ln>
            </c:spPr>
          </c:dPt>
          <c:dPt>
            <c:idx val="1"/>
            <c:bubble3D val="0"/>
            <c:spPr>
              <a:solidFill>
                <a:srgbClr val="594853"/>
              </a:solidFill>
              <a:ln>
                <a:gradFill flip="none" rotWithShape="1">
                  <a:gsLst>
                    <a:gs pos="0">
                      <a:srgbClr val="800080"/>
                    </a:gs>
                    <a:gs pos="100000">
                      <a:srgbClr val="FFFFFF"/>
                    </a:gs>
                  </a:gsLst>
                  <a:lin ang="0" scaled="1"/>
                  <a:tileRect/>
                </a:gradFill>
              </a:ln>
            </c:spPr>
          </c:dPt>
          <c:dLbls>
            <c:dLbl>
              <c:idx val="1"/>
              <c:layout>
                <c:manualLayout>
                  <c:x val="0.012962962962963"/>
                  <c:y val="-0.0178571428571429"/>
                </c:manualLayout>
              </c:layout>
              <c:showLegendKey val="0"/>
              <c:showVal val="1"/>
              <c:showCatName val="0"/>
              <c:showSerName val="0"/>
              <c:showPercent val="0"/>
              <c:showBubbleSize val="0"/>
            </c:dLbl>
            <c:showLegendKey val="0"/>
            <c:showVal val="1"/>
            <c:showCatName val="0"/>
            <c:showSerName val="0"/>
            <c:showPercent val="0"/>
            <c:showBubbleSize val="0"/>
            <c:showLeaderLines val="1"/>
          </c:dLbls>
          <c:cat>
            <c:strRef>
              <c:f>Sheet1!$A$2:$A$3</c:f>
              <c:strCache>
                <c:ptCount val="2"/>
                <c:pt idx="0">
                  <c:v>Admissions</c:v>
                </c:pt>
                <c:pt idx="1">
                  <c:v>Patient Deaths</c:v>
                </c:pt>
              </c:strCache>
            </c:strRef>
          </c:cat>
          <c:val>
            <c:numRef>
              <c:f>Sheet1!$B$2:$B$3</c:f>
              <c:numCache>
                <c:formatCode>General</c:formatCode>
                <c:ptCount val="2"/>
                <c:pt idx="0">
                  <c:v>677.0</c:v>
                </c:pt>
                <c:pt idx="1">
                  <c:v>27.0</c:v>
                </c:pt>
              </c:numCache>
            </c:numRef>
          </c:val>
        </c:ser>
        <c:dLbls>
          <c:showLegendKey val="0"/>
          <c:showVal val="0"/>
          <c:showCatName val="0"/>
          <c:showSerName val="0"/>
          <c:showPercent val="0"/>
          <c:showBubbleSize val="0"/>
          <c:showLeaderLines val="1"/>
        </c:dLbls>
        <c:firstSliceAng val="93"/>
        <c:holeSize val="43"/>
      </c:doughnutChart>
    </c:plotArea>
    <c:legend>
      <c:legendPos val="r"/>
      <c:layout/>
      <c:overlay val="0"/>
      <c:txPr>
        <a:bodyPr/>
        <a:lstStyle/>
        <a:p>
          <a:pPr>
            <a:defRPr>
              <a:solidFill>
                <a:schemeClr val="bg1"/>
              </a:solidFill>
              <a:latin typeface="Aria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xPr>
        <a:bodyPr/>
        <a:lstStyle/>
        <a:p>
          <a:pPr>
            <a:defRPr>
              <a:solidFill>
                <a:schemeClr val="bg1"/>
              </a:solidFill>
              <a:latin typeface="Arial"/>
            </a:defRPr>
          </a:pPr>
          <a:endParaRPr lang="en-US"/>
        </a:p>
      </c:txPr>
    </c:title>
    <c:autoTitleDeleted val="0"/>
    <c:plotArea>
      <c:layout>
        <c:manualLayout>
          <c:layoutTarget val="inner"/>
          <c:xMode val="edge"/>
          <c:yMode val="edge"/>
          <c:x val="0.160522253266729"/>
          <c:y val="0.0551307475454457"/>
          <c:w val="0.505726159230096"/>
          <c:h val="0.870972829785166"/>
        </c:manualLayout>
      </c:layout>
      <c:doughnutChart>
        <c:varyColors val="1"/>
        <c:ser>
          <c:idx val="0"/>
          <c:order val="0"/>
          <c:tx>
            <c:strRef>
              <c:f>Sheet1!$B$1</c:f>
              <c:strCache>
                <c:ptCount val="1"/>
                <c:pt idx="0">
                  <c:v>2014</c:v>
                </c:pt>
              </c:strCache>
            </c:strRef>
          </c:tx>
          <c:spPr>
            <a:solidFill>
              <a:srgbClr val="5BD5FF"/>
            </a:solidFill>
          </c:spPr>
          <c:explosion val="22"/>
          <c:dPt>
            <c:idx val="0"/>
            <c:bubble3D val="0"/>
            <c:spPr>
              <a:gradFill flip="none" rotWithShape="1">
                <a:gsLst>
                  <a:gs pos="31000">
                    <a:srgbClr val="901D5E"/>
                  </a:gs>
                  <a:gs pos="100000">
                    <a:srgbClr val="FFFFFF"/>
                  </a:gs>
                </a:gsLst>
                <a:lin ang="0" scaled="1"/>
                <a:tileRect/>
              </a:gradFill>
              <a:ln>
                <a:noFill/>
              </a:ln>
            </c:spPr>
          </c:dPt>
          <c:dPt>
            <c:idx val="1"/>
            <c:bubble3D val="0"/>
            <c:spPr>
              <a:solidFill>
                <a:srgbClr val="594853"/>
              </a:solidFill>
            </c:spPr>
          </c:dPt>
          <c:dLbls>
            <c:dLbl>
              <c:idx val="1"/>
              <c:layout>
                <c:manualLayout>
                  <c:x val="0.00716845878136194"/>
                  <c:y val="-0.0123456790123457"/>
                </c:manualLayout>
              </c:layout>
              <c:showLegendKey val="0"/>
              <c:showVal val="1"/>
              <c:showCatName val="0"/>
              <c:showSerName val="0"/>
              <c:showPercent val="0"/>
              <c:showBubbleSize val="0"/>
            </c:dLbl>
            <c:showLegendKey val="0"/>
            <c:showVal val="1"/>
            <c:showCatName val="0"/>
            <c:showSerName val="0"/>
            <c:showPercent val="0"/>
            <c:showBubbleSize val="0"/>
            <c:showLeaderLines val="1"/>
          </c:dLbls>
          <c:cat>
            <c:strRef>
              <c:f>Sheet1!$A$2:$A$3</c:f>
              <c:strCache>
                <c:ptCount val="2"/>
                <c:pt idx="0">
                  <c:v>Admissions</c:v>
                </c:pt>
                <c:pt idx="1">
                  <c:v>Patient Deaths</c:v>
                </c:pt>
              </c:strCache>
            </c:strRef>
          </c:cat>
          <c:val>
            <c:numRef>
              <c:f>Sheet1!$B$2:$B$3</c:f>
              <c:numCache>
                <c:formatCode>General</c:formatCode>
                <c:ptCount val="2"/>
                <c:pt idx="0">
                  <c:v>659.0</c:v>
                </c:pt>
                <c:pt idx="1">
                  <c:v>35.0</c:v>
                </c:pt>
              </c:numCache>
            </c:numRef>
          </c:val>
        </c:ser>
        <c:dLbls>
          <c:showLegendKey val="0"/>
          <c:showVal val="0"/>
          <c:showCatName val="0"/>
          <c:showSerName val="0"/>
          <c:showPercent val="0"/>
          <c:showBubbleSize val="0"/>
          <c:showLeaderLines val="1"/>
        </c:dLbls>
        <c:firstSliceAng val="94"/>
        <c:holeSize val="40"/>
      </c:doughnutChart>
    </c:plotArea>
    <c:legend>
      <c:legendPos val="r"/>
      <c:layout/>
      <c:overlay val="0"/>
      <c:txPr>
        <a:bodyPr/>
        <a:lstStyle/>
        <a:p>
          <a:pPr>
            <a:defRPr>
              <a:solidFill>
                <a:schemeClr val="bg1"/>
              </a:solidFill>
              <a:latin typeface="Aria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Shape 19"/>
          <p:cNvSpPr>
            <a:spLocks noGrp="1" noRot="1" noChangeAspect="1"/>
          </p:cNvSpPr>
          <p:nvPr>
            <p:ph type="sldImg"/>
          </p:nvPr>
        </p:nvSpPr>
        <p:spPr>
          <a:xfrm>
            <a:off x="1143000" y="685800"/>
            <a:ext cx="4572000" cy="3429000"/>
          </a:xfrm>
          <a:prstGeom prst="rect">
            <a:avLst/>
          </a:prstGeom>
        </p:spPr>
        <p:txBody>
          <a:bodyPr/>
          <a:lstStyle/>
          <a:p>
            <a:endParaRPr/>
          </a:p>
        </p:txBody>
      </p:sp>
      <p:sp>
        <p:nvSpPr>
          <p:cNvPr id="20" name="Shape 2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388053641"/>
      </p:ext>
    </p:extLst>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1097280" y="1097280"/>
            <a:ext cx="41740531" cy="289681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grpSp>
        <p:nvGrpSpPr>
          <p:cNvPr id="7" name="Group 9"/>
          <p:cNvGrpSpPr>
            <a:grpSpLocks noChangeAspect="1"/>
          </p:cNvGrpSpPr>
          <p:nvPr/>
        </p:nvGrpSpPr>
        <p:grpSpPr bwMode="hidden">
          <a:xfrm>
            <a:off x="1015992" y="25699022"/>
            <a:ext cx="41872205" cy="6391584"/>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3291840" y="7680960"/>
            <a:ext cx="37307520" cy="8544518"/>
          </a:xfrm>
        </p:spPr>
        <p:txBody>
          <a:bodyPr anchor="b">
            <a:normAutofit/>
          </a:bodyPr>
          <a:lstStyle>
            <a:lvl1pPr>
              <a:defRPr sz="211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583680" y="17068805"/>
            <a:ext cx="30723840" cy="7071360"/>
          </a:xfrm>
        </p:spPr>
        <p:txBody>
          <a:bodyPr>
            <a:normAutofit/>
          </a:bodyPr>
          <a:lstStyle>
            <a:lvl1pPr marL="0" indent="0" algn="ctr">
              <a:buNone/>
              <a:defRPr sz="9600">
                <a:solidFill>
                  <a:srgbClr val="FFFFFF"/>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A98AF03-7270-45C2-A683-C5E353EF01A5}" type="datetime4">
              <a:rPr lang="en-US" smtClean="0"/>
              <a:pPr/>
              <a:t>January 24,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A93482-8E69-40F7-BCAD-5662A6CADB27}" type="datetime4">
              <a:rPr lang="en-US" smtClean="0"/>
              <a:pPr/>
              <a:t>January 24,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1097280" y="1097280"/>
            <a:ext cx="41740531" cy="2273564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9" name="Freeform 14"/>
          <p:cNvSpPr>
            <a:spLocks/>
          </p:cNvSpPr>
          <p:nvPr/>
        </p:nvSpPr>
        <p:spPr bwMode="hidden">
          <a:xfrm>
            <a:off x="29027705" y="20177242"/>
            <a:ext cx="13806859" cy="3427325"/>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438912" tIns="219456" rIns="438912" bIns="219456" numCol="1" anchor="t" anchorCtr="0" compatLnSpc="1">
            <a:prstTxWarp prst="textNoShape">
              <a:avLst/>
            </a:prstTxWarp>
          </a:bodyPr>
          <a:lstStyle/>
          <a:p>
            <a:endParaRPr lang="en-US"/>
          </a:p>
        </p:txBody>
      </p:sp>
      <p:sp>
        <p:nvSpPr>
          <p:cNvPr id="10" name="Freeform 18"/>
          <p:cNvSpPr>
            <a:spLocks/>
          </p:cNvSpPr>
          <p:nvPr/>
        </p:nvSpPr>
        <p:spPr bwMode="hidden">
          <a:xfrm>
            <a:off x="12572738" y="19561392"/>
            <a:ext cx="26613672" cy="4080662"/>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438912" tIns="219456" rIns="438912" bIns="219456" numCol="1" anchor="t" anchorCtr="0" compatLnSpc="1">
            <a:prstTxWarp prst="textNoShape">
              <a:avLst/>
            </a:prstTxWarp>
          </a:bodyPr>
          <a:lstStyle/>
          <a:p>
            <a:endParaRPr lang="en-US"/>
          </a:p>
        </p:txBody>
      </p:sp>
      <p:sp>
        <p:nvSpPr>
          <p:cNvPr id="11" name="Freeform 22"/>
          <p:cNvSpPr>
            <a:spLocks/>
          </p:cNvSpPr>
          <p:nvPr/>
        </p:nvSpPr>
        <p:spPr bwMode="hidden">
          <a:xfrm>
            <a:off x="13577894" y="19620297"/>
            <a:ext cx="26246304" cy="3716506"/>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438912" tIns="219456" rIns="438912" bIns="219456" numCol="1" anchor="t" anchorCtr="0" compatLnSpc="1">
            <a:prstTxWarp prst="textNoShape">
              <a:avLst/>
            </a:prstTxWarp>
          </a:bodyPr>
          <a:lstStyle/>
          <a:p>
            <a:endParaRPr lang="en-US"/>
          </a:p>
        </p:txBody>
      </p:sp>
      <p:sp>
        <p:nvSpPr>
          <p:cNvPr id="12" name="Freeform 26"/>
          <p:cNvSpPr>
            <a:spLocks/>
          </p:cNvSpPr>
          <p:nvPr/>
        </p:nvSpPr>
        <p:spPr bwMode="hidden">
          <a:xfrm>
            <a:off x="26925547" y="19556038"/>
            <a:ext cx="15878400" cy="3127435"/>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438912" tIns="219456" rIns="438912" bIns="219456" numCol="1" anchor="t" anchorCtr="0" compatLnSpc="1">
            <a:prstTxWarp prst="textNoShape">
              <a:avLst/>
            </a:prstTxWarp>
          </a:bodyPr>
          <a:lstStyle/>
          <a:p>
            <a:endParaRPr lang="en-US"/>
          </a:p>
        </p:txBody>
      </p:sp>
      <p:sp useBgFill="1">
        <p:nvSpPr>
          <p:cNvPr id="13" name="Freeform 10"/>
          <p:cNvSpPr>
            <a:spLocks/>
          </p:cNvSpPr>
          <p:nvPr/>
        </p:nvSpPr>
        <p:spPr bwMode="hidden">
          <a:xfrm>
            <a:off x="1015992" y="19481064"/>
            <a:ext cx="41872205" cy="6383395"/>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438912" tIns="219456" rIns="438912" bIns="219456" numCol="1" anchor="t" anchorCtr="0" compatLnSpc="1">
            <a:prstTxWarp prst="textNoShape">
              <a:avLst/>
            </a:prstTxWarp>
          </a:bodyPr>
          <a:lstStyle/>
          <a:p>
            <a:endParaRPr lang="en-US"/>
          </a:p>
        </p:txBody>
      </p:sp>
      <p:sp>
        <p:nvSpPr>
          <p:cNvPr id="2" name="Title 1"/>
          <p:cNvSpPr>
            <a:spLocks noGrp="1"/>
          </p:cNvSpPr>
          <p:nvPr>
            <p:ph type="title"/>
          </p:nvPr>
        </p:nvSpPr>
        <p:spPr>
          <a:xfrm>
            <a:off x="3312154" y="11825088"/>
            <a:ext cx="37307520" cy="7315200"/>
          </a:xfrm>
        </p:spPr>
        <p:txBody>
          <a:bodyPr anchor="t">
            <a:normAutofit/>
          </a:bodyPr>
          <a:lstStyle>
            <a:lvl1pPr algn="ctr">
              <a:defRPr sz="211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563352" y="6899753"/>
            <a:ext cx="30805123" cy="4511045"/>
          </a:xfrm>
        </p:spPr>
        <p:txBody>
          <a:bodyPr anchor="b">
            <a:normAutofit/>
          </a:bodyPr>
          <a:lstStyle>
            <a:lvl1pPr marL="0" indent="0" algn="ctr">
              <a:buNone/>
              <a:defRPr sz="9600">
                <a:solidFill>
                  <a:srgbClr val="FFFFFF"/>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B7EAE1-CAAC-4AEF-919E-158692B1E55E}" type="datetime4">
              <a:rPr lang="en-US" smtClean="0"/>
              <a:pPr/>
              <a:t>January 24,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525A706-D8F2-4D1A-855A-CADC92600C26}" type="datetime4">
              <a:rPr lang="en-US" smtClean="0"/>
              <a:pPr/>
              <a:t>January 24,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
        <p:nvSpPr>
          <p:cNvPr id="9" name="Content Placeholder 8"/>
          <p:cNvSpPr>
            <a:spLocks noGrp="1"/>
          </p:cNvSpPr>
          <p:nvPr>
            <p:ph sz="quarter" idx="13"/>
          </p:nvPr>
        </p:nvSpPr>
        <p:spPr>
          <a:xfrm>
            <a:off x="3247944" y="12860122"/>
            <a:ext cx="18346522" cy="165469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22296729" y="12860122"/>
            <a:ext cx="18346522" cy="165469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247949" y="12854947"/>
            <a:ext cx="18346522" cy="3070858"/>
          </a:xfrm>
        </p:spPr>
        <p:txBody>
          <a:bodyPr anchor="ctr"/>
          <a:lstStyle>
            <a:lvl1pPr marL="0" indent="0" algn="ctr">
              <a:buNone/>
              <a:defRPr sz="11500" b="0">
                <a:solidFill>
                  <a:schemeClr val="tx2"/>
                </a:solidFill>
                <a:latin typeface="+mj-lt"/>
              </a:defRPr>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3251196" y="16459203"/>
            <a:ext cx="18336264" cy="12946382"/>
          </a:xfrm>
        </p:spPr>
        <p:txBody>
          <a:bodyPr/>
          <a:lstStyle>
            <a:lvl1pPr>
              <a:defRPr sz="9600"/>
            </a:lvl1pPr>
            <a:lvl2pPr>
              <a:defRPr sz="8600"/>
            </a:lvl2pPr>
            <a:lvl3pPr>
              <a:defRPr sz="7700"/>
            </a:lvl3pPr>
            <a:lvl4pPr>
              <a:defRPr sz="6700"/>
            </a:lvl4pPr>
            <a:lvl5pPr>
              <a:defRPr sz="6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2311360" y="12854942"/>
            <a:ext cx="18346522" cy="3070858"/>
          </a:xfrm>
        </p:spPr>
        <p:txBody>
          <a:bodyPr anchor="ctr"/>
          <a:lstStyle>
            <a:lvl1pPr marL="0" indent="0" algn="ctr">
              <a:buNone/>
              <a:defRPr sz="11500" b="0" i="0">
                <a:solidFill>
                  <a:schemeClr val="tx2"/>
                </a:solidFill>
                <a:latin typeface="+mj-lt"/>
              </a:defRPr>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0" y="16459203"/>
            <a:ext cx="18346522" cy="12946382"/>
          </a:xfrm>
        </p:spPr>
        <p:txBody>
          <a:bodyPr/>
          <a:lstStyle>
            <a:lvl1pPr>
              <a:defRPr sz="9600"/>
            </a:lvl1pPr>
            <a:lvl2pPr>
              <a:defRPr sz="8600"/>
            </a:lvl2pPr>
            <a:lvl3pPr>
              <a:defRPr sz="7700"/>
            </a:lvl3pPr>
            <a:lvl4pPr>
              <a:defRPr sz="6700"/>
            </a:lvl4pPr>
            <a:lvl5pPr>
              <a:defRPr sz="6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January 24, 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127EC2-47FB-48A1-8644-C8A81DDAA119}" type="datetime4">
              <a:rPr lang="en-US" smtClean="0"/>
              <a:pPr/>
              <a:t>January 24, 2017</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1097280" y="1097280"/>
            <a:ext cx="41740531" cy="6847027"/>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grpSp>
        <p:nvGrpSpPr>
          <p:cNvPr id="6" name="Group 5"/>
          <p:cNvGrpSpPr>
            <a:grpSpLocks noChangeAspect="1"/>
          </p:cNvGrpSpPr>
          <p:nvPr/>
        </p:nvGrpSpPr>
        <p:grpSpPr bwMode="hidden">
          <a:xfrm>
            <a:off x="1015992" y="3428117"/>
            <a:ext cx="41872205" cy="6383395"/>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AE3EC3ED-7435-49F9-84C8-03CCA2F8DEDB}" type="datetime4">
              <a:rPr lang="en-US" smtClean="0"/>
              <a:pPr/>
              <a:t>January 24, 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1097280" y="1097280"/>
            <a:ext cx="41740531" cy="6847027"/>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5" name="Date Placeholder 4"/>
          <p:cNvSpPr>
            <a:spLocks noGrp="1"/>
          </p:cNvSpPr>
          <p:nvPr>
            <p:ph type="dt" sz="half" idx="10"/>
          </p:nvPr>
        </p:nvSpPr>
        <p:spPr/>
        <p:txBody>
          <a:bodyPr/>
          <a:lstStyle/>
          <a:p>
            <a:fld id="{3FC49BF1-FCD3-4395-8FF6-0047AF66228E}" type="datetime4">
              <a:rPr lang="en-US" smtClean="0"/>
              <a:pPr/>
              <a:t>January 24, 2017</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
        <p:nvSpPr>
          <p:cNvPr id="4" name="Text Placeholder 3"/>
          <p:cNvSpPr>
            <a:spLocks noGrp="1"/>
          </p:cNvSpPr>
          <p:nvPr>
            <p:ph type="body" sz="half" idx="2"/>
          </p:nvPr>
        </p:nvSpPr>
        <p:spPr>
          <a:xfrm>
            <a:off x="4389120" y="17190722"/>
            <a:ext cx="16093440" cy="9144005"/>
          </a:xfrm>
        </p:spPr>
        <p:txBody>
          <a:bodyPr anchor="t">
            <a:normAutofit/>
          </a:bodyPr>
          <a:lstStyle>
            <a:lvl1pPr marL="0" indent="0">
              <a:spcBef>
                <a:spcPts val="0"/>
              </a:spcBef>
              <a:spcAft>
                <a:spcPts val="2880"/>
              </a:spcAft>
              <a:buNone/>
              <a:defRPr sz="8600">
                <a:solidFill>
                  <a:schemeClr val="tx2"/>
                </a:solidFill>
              </a:defRPr>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grpSp>
        <p:nvGrpSpPr>
          <p:cNvPr id="2" name="Group 23"/>
          <p:cNvGrpSpPr>
            <a:grpSpLocks noChangeAspect="1"/>
          </p:cNvGrpSpPr>
          <p:nvPr/>
        </p:nvGrpSpPr>
        <p:grpSpPr bwMode="hidden">
          <a:xfrm>
            <a:off x="1015992" y="3428117"/>
            <a:ext cx="41872205" cy="6391584"/>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4389120" y="10972800"/>
            <a:ext cx="16093440" cy="6013094"/>
          </a:xfrm>
        </p:spPr>
        <p:txBody>
          <a:bodyPr anchor="b">
            <a:noAutofit/>
          </a:bodyPr>
          <a:lstStyle>
            <a:lvl1pPr algn="l">
              <a:defRPr sz="154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22329418" y="8778240"/>
            <a:ext cx="18739565" cy="18288000"/>
          </a:xfrm>
        </p:spPr>
        <p:txBody>
          <a:bodyPr anchor="ctr"/>
          <a:lstStyle>
            <a:lvl1pPr>
              <a:buClr>
                <a:schemeClr val="bg1"/>
              </a:buClr>
              <a:defRPr sz="10600">
                <a:solidFill>
                  <a:schemeClr val="tx2"/>
                </a:solidFill>
              </a:defRPr>
            </a:lvl1pPr>
            <a:lvl2pPr>
              <a:buClr>
                <a:schemeClr val="bg1"/>
              </a:buClr>
              <a:defRPr sz="9600">
                <a:solidFill>
                  <a:schemeClr val="tx2"/>
                </a:solidFill>
              </a:defRPr>
            </a:lvl2pPr>
            <a:lvl3pPr>
              <a:buClr>
                <a:schemeClr val="bg1"/>
              </a:buClr>
              <a:defRPr sz="8600">
                <a:solidFill>
                  <a:schemeClr val="tx2"/>
                </a:solidFill>
              </a:defRPr>
            </a:lvl3pPr>
            <a:lvl4pPr>
              <a:buClr>
                <a:schemeClr val="bg1"/>
              </a:buClr>
              <a:defRPr sz="7700">
                <a:solidFill>
                  <a:schemeClr val="tx2"/>
                </a:solidFill>
              </a:defRPr>
            </a:lvl4pPr>
            <a:lvl5pPr>
              <a:buClr>
                <a:schemeClr val="bg1"/>
              </a:buClr>
              <a:defRPr sz="7700">
                <a:solidFill>
                  <a:schemeClr val="tx2"/>
                </a:solidFill>
              </a:defRPr>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1097280" y="1097280"/>
            <a:ext cx="41740531" cy="289681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grpSp>
        <p:nvGrpSpPr>
          <p:cNvPr id="9" name="Group 8"/>
          <p:cNvGrpSpPr>
            <a:grpSpLocks noChangeAspect="1"/>
          </p:cNvGrpSpPr>
          <p:nvPr/>
        </p:nvGrpSpPr>
        <p:grpSpPr bwMode="hidden">
          <a:xfrm>
            <a:off x="1015992" y="25699022"/>
            <a:ext cx="41872205" cy="6391584"/>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23395946" y="1625602"/>
            <a:ext cx="18300696" cy="11663683"/>
          </a:xfrm>
        </p:spPr>
        <p:txBody>
          <a:bodyPr anchor="b">
            <a:normAutofit/>
          </a:bodyPr>
          <a:lstStyle>
            <a:lvl1pPr algn="l">
              <a:defRPr sz="134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23368001" y="13370561"/>
            <a:ext cx="18328642" cy="11623042"/>
          </a:xfrm>
        </p:spPr>
        <p:txBody>
          <a:bodyPr>
            <a:normAutofit/>
          </a:bodyPr>
          <a:lstStyle>
            <a:lvl1pPr marL="0" indent="0">
              <a:buNone/>
              <a:defRPr sz="8600">
                <a:solidFill>
                  <a:srgbClr val="FFFFFF"/>
                </a:solidFill>
              </a:defRPr>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861222-2C8B-4501-BE87-6797EC025925}" type="datetime4">
              <a:rPr lang="en-US" smtClean="0"/>
              <a:pPr/>
              <a:t>January 24, 2017</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
        <p:nvSpPr>
          <p:cNvPr id="3" name="Picture Placeholder 2"/>
          <p:cNvSpPr>
            <a:spLocks noGrp="1"/>
          </p:cNvSpPr>
          <p:nvPr>
            <p:ph type="pic" idx="1"/>
          </p:nvPr>
        </p:nvSpPr>
        <p:spPr>
          <a:xfrm>
            <a:off x="4023360" y="6583680"/>
            <a:ext cx="17117568" cy="14045184"/>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15400">
                <a:solidFill>
                  <a:schemeClr val="bg1"/>
                </a:solidFill>
              </a:defRPr>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B5AFD-D735-4504-A039-ADEBB6448D55}" type="datetime4">
              <a:rPr lang="en-US" smtClean="0"/>
              <a:pPr/>
              <a:t>January 24,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1097280" y="1097280"/>
            <a:ext cx="41740531" cy="6847027"/>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4" name="Date Placeholder 3"/>
          <p:cNvSpPr>
            <a:spLocks noGrp="1"/>
          </p:cNvSpPr>
          <p:nvPr>
            <p:ph type="dt" sz="half" idx="10"/>
          </p:nvPr>
        </p:nvSpPr>
        <p:spPr/>
        <p:txBody>
          <a:bodyPr/>
          <a:lstStyle/>
          <a:p>
            <a:fld id="{AB5C8118-FB93-4E87-B380-0175F2FE2167}" type="datetime4">
              <a:rPr lang="en-US" smtClean="0"/>
              <a:pPr/>
              <a:t>January 24,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grpSp>
        <p:nvGrpSpPr>
          <p:cNvPr id="15" name="Group 14"/>
          <p:cNvGrpSpPr>
            <a:grpSpLocks noChangeAspect="1"/>
          </p:cNvGrpSpPr>
          <p:nvPr/>
        </p:nvGrpSpPr>
        <p:grpSpPr bwMode="hidden">
          <a:xfrm>
            <a:off x="1015992" y="3428117"/>
            <a:ext cx="41872205" cy="6391584"/>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31821120" y="6949443"/>
            <a:ext cx="9875520" cy="21539198"/>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94560" y="6949440"/>
            <a:ext cx="28895040" cy="21539203"/>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1097280" y="1097280"/>
            <a:ext cx="41740531" cy="11850624"/>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grpSp>
        <p:nvGrpSpPr>
          <p:cNvPr id="8" name="Group 15"/>
          <p:cNvGrpSpPr>
            <a:grpSpLocks noChangeAspect="1"/>
          </p:cNvGrpSpPr>
          <p:nvPr/>
        </p:nvGrpSpPr>
        <p:grpSpPr bwMode="hidden">
          <a:xfrm>
            <a:off x="1015992" y="8061259"/>
            <a:ext cx="41872205" cy="638339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2194560" y="1623975"/>
            <a:ext cx="39502080" cy="6013094"/>
          </a:xfrm>
          <a:prstGeom prst="rect">
            <a:avLst/>
          </a:prstGeom>
        </p:spPr>
        <p:txBody>
          <a:bodyPr vert="horz" lIns="438912" tIns="219456" rIns="438912" bIns="219456"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24785626" y="30000790"/>
            <a:ext cx="18176112" cy="1752600"/>
          </a:xfrm>
          <a:prstGeom prst="rect">
            <a:avLst/>
          </a:prstGeom>
        </p:spPr>
        <p:txBody>
          <a:bodyPr vert="horz" lIns="438912" tIns="219456" rIns="438912" bIns="219456" rtlCol="0" anchor="ctr"/>
          <a:lstStyle>
            <a:lvl1pPr algn="r">
              <a:defRPr sz="4800">
                <a:solidFill>
                  <a:schemeClr val="tx2"/>
                </a:solidFill>
              </a:defRPr>
            </a:lvl1pPr>
          </a:lstStyle>
          <a:p>
            <a:fld id="{16C01193-8287-4834-A286-6B880643E934}" type="datetime4">
              <a:rPr lang="en-US" smtClean="0"/>
              <a:pPr/>
              <a:t>January 24, 2017</a:t>
            </a:fld>
            <a:endParaRPr lang="en-US"/>
          </a:p>
        </p:txBody>
      </p:sp>
      <p:sp>
        <p:nvSpPr>
          <p:cNvPr id="5" name="Footer Placeholder 4"/>
          <p:cNvSpPr>
            <a:spLocks noGrp="1"/>
          </p:cNvSpPr>
          <p:nvPr>
            <p:ph type="ftr" sz="quarter" idx="3"/>
          </p:nvPr>
        </p:nvSpPr>
        <p:spPr>
          <a:xfrm>
            <a:off x="929465" y="30000790"/>
            <a:ext cx="18176117" cy="1752600"/>
          </a:xfrm>
          <a:prstGeom prst="rect">
            <a:avLst/>
          </a:prstGeom>
        </p:spPr>
        <p:txBody>
          <a:bodyPr vert="horz" lIns="438912" tIns="219456" rIns="438912" bIns="219456" rtlCol="0" anchor="ctr"/>
          <a:lstStyle>
            <a:lvl1pPr algn="l">
              <a:defRPr sz="4800">
                <a:solidFill>
                  <a:schemeClr val="tx2"/>
                </a:solidFill>
              </a:defRPr>
            </a:lvl1pPr>
          </a:lstStyle>
          <a:p>
            <a:endParaRPr lang="en-US" dirty="0"/>
          </a:p>
        </p:txBody>
      </p:sp>
      <p:sp>
        <p:nvSpPr>
          <p:cNvPr id="6" name="Slide Number Placeholder 5"/>
          <p:cNvSpPr>
            <a:spLocks noGrp="1"/>
          </p:cNvSpPr>
          <p:nvPr>
            <p:ph type="sldNum" sz="quarter" idx="4"/>
          </p:nvPr>
        </p:nvSpPr>
        <p:spPr>
          <a:xfrm>
            <a:off x="19157222" y="30000785"/>
            <a:ext cx="5576765" cy="1752600"/>
          </a:xfrm>
          <a:prstGeom prst="rect">
            <a:avLst/>
          </a:prstGeom>
        </p:spPr>
        <p:txBody>
          <a:bodyPr vert="horz" lIns="438912" tIns="219456" rIns="438912" bIns="219456" rtlCol="0" anchor="ctr"/>
          <a:lstStyle>
            <a:lvl1pPr algn="ctr">
              <a:defRPr sz="4800">
                <a:solidFill>
                  <a:schemeClr val="tx2"/>
                </a:solidFill>
              </a:defRPr>
            </a:lvl1pPr>
          </a:lstStyle>
          <a:p>
            <a:fld id="{86CB4B4D-7CA3-9044-876B-883B54F8677D}" type="slidenum">
              <a:rPr lang="en-US" smtClean="0"/>
              <a:t>‹#›</a:t>
            </a:fld>
            <a:endParaRPr lang="en-US"/>
          </a:p>
        </p:txBody>
      </p:sp>
      <p:sp>
        <p:nvSpPr>
          <p:cNvPr id="3" name="Text Placeholder 2"/>
          <p:cNvSpPr>
            <a:spLocks noGrp="1"/>
          </p:cNvSpPr>
          <p:nvPr>
            <p:ph type="body" idx="1"/>
          </p:nvPr>
        </p:nvSpPr>
        <p:spPr>
          <a:xfrm>
            <a:off x="4185924" y="12842241"/>
            <a:ext cx="35559998" cy="16563341"/>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Lst>
  <p:txStyles>
    <p:titleStyle>
      <a:lvl1pPr algn="ctr" defTabSz="4389120" rtl="0" eaLnBrk="1" latinLnBrk="0" hangingPunct="1">
        <a:spcBef>
          <a:spcPct val="0"/>
        </a:spcBef>
        <a:buNone/>
        <a:defRPr sz="211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316736" indent="-1316736" algn="l" defTabSz="4389120" rtl="0" eaLnBrk="1" latinLnBrk="0" hangingPunct="1">
        <a:spcBef>
          <a:spcPct val="20000"/>
        </a:spcBef>
        <a:buClr>
          <a:schemeClr val="accent1"/>
        </a:buClr>
        <a:buSzPct val="100000"/>
        <a:buFont typeface="Symbol" pitchFamily="18" charset="2"/>
        <a:buChar char=""/>
        <a:defRPr sz="11500" kern="1200">
          <a:solidFill>
            <a:schemeClr val="tx2"/>
          </a:solidFill>
          <a:latin typeface="+mn-lt"/>
          <a:ea typeface="+mn-ea"/>
          <a:cs typeface="+mn-cs"/>
        </a:defRPr>
      </a:lvl1pPr>
      <a:lvl2pPr marL="2766062" indent="-1316736" algn="l" defTabSz="4389120" rtl="0" eaLnBrk="1" latinLnBrk="0" hangingPunct="1">
        <a:spcBef>
          <a:spcPct val="20000"/>
        </a:spcBef>
        <a:buClr>
          <a:schemeClr val="accent1"/>
        </a:buClr>
        <a:buSzPct val="100000"/>
        <a:buFont typeface="Symbol" pitchFamily="18" charset="2"/>
        <a:buChar char=""/>
        <a:defRPr sz="10600" kern="1200">
          <a:solidFill>
            <a:schemeClr val="tx2"/>
          </a:solidFill>
          <a:latin typeface="+mn-lt"/>
          <a:ea typeface="+mn-ea"/>
          <a:cs typeface="+mn-cs"/>
        </a:defRPr>
      </a:lvl2pPr>
      <a:lvl3pPr marL="4107182" indent="-1097280" algn="l" defTabSz="4389120" rtl="0" eaLnBrk="1" latinLnBrk="0" hangingPunct="1">
        <a:spcBef>
          <a:spcPct val="20000"/>
        </a:spcBef>
        <a:buClr>
          <a:schemeClr val="accent1"/>
        </a:buClr>
        <a:buSzPct val="100000"/>
        <a:buFont typeface="Symbol" pitchFamily="18" charset="2"/>
        <a:buChar char=""/>
        <a:defRPr sz="9600" kern="1200">
          <a:solidFill>
            <a:schemeClr val="tx2"/>
          </a:solidFill>
          <a:latin typeface="+mn-lt"/>
          <a:ea typeface="+mn-ea"/>
          <a:cs typeface="+mn-cs"/>
        </a:defRPr>
      </a:lvl3pPr>
      <a:lvl4pPr marL="5486400" indent="-1097280" algn="l" defTabSz="4389120" rtl="0" eaLnBrk="1" latinLnBrk="0" hangingPunct="1">
        <a:spcBef>
          <a:spcPct val="20000"/>
        </a:spcBef>
        <a:buClr>
          <a:schemeClr val="accent1"/>
        </a:buClr>
        <a:buSzPct val="100000"/>
        <a:buFont typeface="Symbol" pitchFamily="18" charset="2"/>
        <a:buChar char=""/>
        <a:defRPr sz="8600" kern="1200">
          <a:solidFill>
            <a:schemeClr val="tx2"/>
          </a:solidFill>
          <a:latin typeface="+mn-lt"/>
          <a:ea typeface="+mn-ea"/>
          <a:cs typeface="+mn-cs"/>
        </a:defRPr>
      </a:lvl4pPr>
      <a:lvl5pPr marL="7022592" indent="-1097280" algn="l" defTabSz="4389120" rtl="0" eaLnBrk="1" latinLnBrk="0" hangingPunct="1">
        <a:spcBef>
          <a:spcPct val="20000"/>
        </a:spcBef>
        <a:buClr>
          <a:schemeClr val="accent1"/>
        </a:buClr>
        <a:buSzPct val="100000"/>
        <a:buFont typeface="Symbol" pitchFamily="18" charset="2"/>
        <a:buChar char=""/>
        <a:defRPr sz="7700" kern="1200">
          <a:solidFill>
            <a:schemeClr val="tx2"/>
          </a:solidFill>
          <a:latin typeface="+mn-lt"/>
          <a:ea typeface="+mn-ea"/>
          <a:cs typeface="+mn-cs"/>
        </a:defRPr>
      </a:lvl5pPr>
      <a:lvl6pPr marL="8558784" indent="-1097280" algn="l" defTabSz="4389120" rtl="0" eaLnBrk="1" latinLnBrk="0" hangingPunct="1">
        <a:spcBef>
          <a:spcPts val="1843"/>
        </a:spcBef>
        <a:buClr>
          <a:schemeClr val="accent1"/>
        </a:buClr>
        <a:buFont typeface="Symbol" pitchFamily="18" charset="2"/>
        <a:buChar char="*"/>
        <a:defRPr sz="6700" kern="1200">
          <a:solidFill>
            <a:schemeClr val="tx2"/>
          </a:solidFill>
          <a:latin typeface="+mn-lt"/>
          <a:ea typeface="+mn-ea"/>
          <a:cs typeface="+mn-cs"/>
        </a:defRPr>
      </a:lvl6pPr>
      <a:lvl7pPr marL="10094976" indent="-1097280" algn="l" defTabSz="4389120" rtl="0" eaLnBrk="1" latinLnBrk="0" hangingPunct="1">
        <a:spcBef>
          <a:spcPts val="1843"/>
        </a:spcBef>
        <a:buClr>
          <a:schemeClr val="accent1"/>
        </a:buClr>
        <a:buFont typeface="Symbol" pitchFamily="18" charset="2"/>
        <a:buChar char="*"/>
        <a:defRPr sz="6700" kern="1200">
          <a:solidFill>
            <a:schemeClr val="tx2"/>
          </a:solidFill>
          <a:latin typeface="+mn-lt"/>
          <a:ea typeface="+mn-ea"/>
          <a:cs typeface="+mn-cs"/>
        </a:defRPr>
      </a:lvl7pPr>
      <a:lvl8pPr marL="11631168" indent="-1097280" algn="l" defTabSz="4389120" rtl="0" eaLnBrk="1" latinLnBrk="0" hangingPunct="1">
        <a:spcBef>
          <a:spcPts val="1843"/>
        </a:spcBef>
        <a:buClr>
          <a:schemeClr val="accent1"/>
        </a:buClr>
        <a:buFont typeface="Symbol" pitchFamily="18" charset="2"/>
        <a:buChar char="*"/>
        <a:defRPr sz="6700" kern="1200">
          <a:solidFill>
            <a:schemeClr val="tx2"/>
          </a:solidFill>
          <a:latin typeface="+mn-lt"/>
          <a:ea typeface="+mn-ea"/>
          <a:cs typeface="+mn-cs"/>
        </a:defRPr>
      </a:lvl8pPr>
      <a:lvl9pPr marL="13167360" indent="-1097280" algn="l" defTabSz="4389120" rtl="0" eaLnBrk="1" latinLnBrk="0" hangingPunct="1">
        <a:spcBef>
          <a:spcPts val="1843"/>
        </a:spcBef>
        <a:buClr>
          <a:schemeClr val="accent1"/>
        </a:buClr>
        <a:buFont typeface="Symbol" pitchFamily="18" charset="2"/>
        <a:buChar char="*"/>
        <a:defRPr sz="6700" kern="1200">
          <a:solidFill>
            <a:schemeClr val="tx2"/>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hyperlink" Target="http://dx.doi.org/10.1542/peds.2013-3912" TargetMode="External"/><Relationship Id="rId6" Type="http://schemas.openxmlformats.org/officeDocument/2006/relationships/chart" Target="../charts/chart1.xml"/><Relationship Id="rId7" Type="http://schemas.openxmlformats.org/officeDocument/2006/relationships/chart" Target="../charts/chart2.xml"/><Relationship Id="rId8" Type="http://schemas.openxmlformats.org/officeDocument/2006/relationships/chart" Target="../charts/chart3.xml"/><Relationship Id="rId9" Type="http://schemas.openxmlformats.org/officeDocument/2006/relationships/chart" Target="../charts/chart4.xml"/><Relationship Id="rId1" Type="http://schemas.openxmlformats.org/officeDocument/2006/relationships/slideLayout" Target="../slideLayouts/slideLayout12.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901D5E"/>
        </a:solidFill>
        <a:effectLst/>
      </p:bgPr>
    </p:bg>
    <p:spTree>
      <p:nvGrpSpPr>
        <p:cNvPr id="1" name=""/>
        <p:cNvGrpSpPr/>
        <p:nvPr/>
      </p:nvGrpSpPr>
      <p:grpSpPr>
        <a:xfrm>
          <a:off x="0" y="0"/>
          <a:ext cx="0" cy="0"/>
          <a:chOff x="0" y="0"/>
          <a:chExt cx="0" cy="0"/>
        </a:xfrm>
      </p:grpSpPr>
      <p:grpSp>
        <p:nvGrpSpPr>
          <p:cNvPr id="53" name="Group 32"/>
          <p:cNvGrpSpPr/>
          <p:nvPr/>
        </p:nvGrpSpPr>
        <p:grpSpPr>
          <a:xfrm>
            <a:off x="12268200" y="17983200"/>
            <a:ext cx="9601200" cy="14401800"/>
            <a:chOff x="862025" y="3660871"/>
            <a:chExt cx="20818224" cy="17027541"/>
          </a:xfrm>
          <a:solidFill>
            <a:schemeClr val="tx1">
              <a:lumMod val="75000"/>
            </a:schemeClr>
          </a:solidFill>
        </p:grpSpPr>
        <p:sp>
          <p:nvSpPr>
            <p:cNvPr id="54" name="Shape 30"/>
            <p:cNvSpPr/>
            <p:nvPr/>
          </p:nvSpPr>
          <p:spPr>
            <a:xfrm>
              <a:off x="862025" y="3660871"/>
              <a:ext cx="20818224" cy="17027541"/>
            </a:xfrm>
            <a:prstGeom prst="roundRect">
              <a:avLst>
                <a:gd name="adj" fmla="val 7000"/>
              </a:avLst>
            </a:prstGeom>
            <a:grpFill/>
            <a:ln/>
          </p:spPr>
          <p:style>
            <a:lnRef idx="3">
              <a:schemeClr val="lt1"/>
            </a:lnRef>
            <a:fillRef idx="1">
              <a:schemeClr val="accent2"/>
            </a:fillRef>
            <a:effectRef idx="1">
              <a:schemeClr val="accent2"/>
            </a:effectRef>
            <a:fontRef idx="minor">
              <a:schemeClr val="lt1"/>
            </a:fontRef>
          </p:style>
          <p:txBody>
            <a:bodyPr wrap="square" lIns="45719" tIns="45719" rIns="45719" bIns="45719" numCol="1" anchor="ctr">
              <a:noAutofit/>
            </a:bodyPr>
            <a:lstStyle/>
            <a:p>
              <a:pPr>
                <a:defRPr>
                  <a:solidFill>
                    <a:srgbClr val="020202"/>
                  </a:solidFill>
                </a:defRPr>
              </a:pPr>
              <a:endParaRPr>
                <a:latin typeface="Arial" panose="020B0604020202020204" pitchFamily="34" charset="0"/>
                <a:cs typeface="Arial" panose="020B0604020202020204" pitchFamily="34" charset="0"/>
              </a:endParaRPr>
            </a:p>
          </p:txBody>
        </p:sp>
        <p:sp>
          <p:nvSpPr>
            <p:cNvPr id="55" name="Shape 31"/>
            <p:cNvSpPr/>
            <p:nvPr/>
          </p:nvSpPr>
          <p:spPr>
            <a:xfrm>
              <a:off x="1434812" y="4148876"/>
              <a:ext cx="19672647" cy="1467509"/>
            </a:xfrm>
            <a:prstGeom prst="rect">
              <a:avLst/>
            </a:prstGeom>
            <a:grpFill/>
            <a:ln>
              <a:noFill/>
            </a:ln>
            <a:extLst>
              <a:ext uri="{C572A759-6A51-4108-AA02-DFA0A04FC94B}">
                <ma14:wrappingTextBoxFlag xmlns:ma14="http://schemas.microsoft.com/office/mac/drawingml/2011/main" val="1"/>
              </a:ext>
            </a:extLst>
          </p:spPr>
          <p:style>
            <a:lnRef idx="3">
              <a:schemeClr val="lt1"/>
            </a:lnRef>
            <a:fillRef idx="1">
              <a:schemeClr val="accent2"/>
            </a:fillRef>
            <a:effectRef idx="1">
              <a:schemeClr val="accent2"/>
            </a:effectRef>
            <a:fontRef idx="minor">
              <a:schemeClr val="lt1"/>
            </a:fontRef>
          </p:style>
          <p:txBody>
            <a:bodyPr wrap="square" lIns="45719" tIns="45719" rIns="45719" bIns="45719" numCol="1" anchor="t">
              <a:spAutoFit/>
            </a:bodyPr>
            <a:lstStyle>
              <a:lvl1pPr marL="742950" indent="-742950">
                <a:defRPr sz="7500" b="1">
                  <a:solidFill>
                    <a:srgbClr val="020202"/>
                  </a:solidFill>
                </a:defRPr>
              </a:lvl1pPr>
            </a:lstStyle>
            <a:p>
              <a:r>
                <a:rPr lang="en-US" sz="7200" dirty="0" smtClean="0">
                  <a:latin typeface="Arial" panose="020B0604020202020204" pitchFamily="34" charset="0"/>
                  <a:cs typeface="Arial" panose="020B0604020202020204" pitchFamily="34" charset="0"/>
                </a:rPr>
                <a:t>NICCU Patient Data</a:t>
              </a:r>
              <a:endParaRPr sz="7200" dirty="0">
                <a:latin typeface="Arial" panose="020B0604020202020204" pitchFamily="34" charset="0"/>
                <a:cs typeface="Arial" panose="020B0604020202020204" pitchFamily="34" charset="0"/>
              </a:endParaRPr>
            </a:p>
          </p:txBody>
        </p:sp>
      </p:gr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5426" y="11022551"/>
            <a:ext cx="7835122" cy="6427249"/>
          </a:xfrm>
          <a:prstGeom prst="roundRect">
            <a:avLst>
              <a:gd name="adj" fmla="val 8594"/>
            </a:avLst>
          </a:prstGeom>
          <a:solidFill>
            <a:srgbClr val="FFFFFF">
              <a:shade val="85000"/>
            </a:srgbClr>
          </a:solidFill>
          <a:ln w="12700" cmpd="sng">
            <a:solidFill>
              <a:schemeClr val="tx1"/>
            </a:solidFill>
          </a:ln>
          <a:effectLst/>
        </p:spPr>
      </p:pic>
      <p:sp>
        <p:nvSpPr>
          <p:cNvPr id="22" name="Shape 22"/>
          <p:cNvSpPr/>
          <p:nvPr/>
        </p:nvSpPr>
        <p:spPr>
          <a:xfrm>
            <a:off x="457200" y="6922932"/>
            <a:ext cx="11429999" cy="3760926"/>
          </a:xfrm>
          <a:prstGeom prst="roundRect">
            <a:avLst>
              <a:gd name="adj" fmla="val 7000"/>
            </a:avLst>
          </a:prstGeom>
          <a:solidFill>
            <a:schemeClr val="tx1">
              <a:lumMod val="75000"/>
            </a:schemeClr>
          </a:solidFill>
          <a:ln/>
        </p:spPr>
        <p:style>
          <a:lnRef idx="3">
            <a:schemeClr val="lt1"/>
          </a:lnRef>
          <a:fillRef idx="1">
            <a:schemeClr val="accent2"/>
          </a:fillRef>
          <a:effectRef idx="1">
            <a:schemeClr val="accent2"/>
          </a:effectRef>
          <a:fontRef idx="minor">
            <a:schemeClr val="lt1"/>
          </a:fontRef>
        </p:style>
        <p:txBody>
          <a:bodyPr lIns="45719" rIns="45719" anchor="ctr"/>
          <a:lstStyle/>
          <a:p>
            <a:pPr>
              <a:defRPr>
                <a:solidFill>
                  <a:srgbClr val="020202"/>
                </a:solidFill>
              </a:defRPr>
            </a:pPr>
            <a:endParaRPr>
              <a:latin typeface="Arial" panose="020B0604020202020204" pitchFamily="34" charset="0"/>
              <a:cs typeface="Arial" panose="020B0604020202020204" pitchFamily="34" charset="0"/>
            </a:endParaRPr>
          </a:p>
        </p:txBody>
      </p:sp>
      <p:sp>
        <p:nvSpPr>
          <p:cNvPr id="23" name="Shape 23"/>
          <p:cNvSpPr/>
          <p:nvPr/>
        </p:nvSpPr>
        <p:spPr>
          <a:xfrm>
            <a:off x="32994601" y="6934201"/>
            <a:ext cx="10338576" cy="10363199"/>
          </a:xfrm>
          <a:prstGeom prst="roundRect">
            <a:avLst>
              <a:gd name="adj" fmla="val 7000"/>
            </a:avLst>
          </a:prstGeom>
          <a:solidFill>
            <a:schemeClr val="tx1">
              <a:lumMod val="75000"/>
            </a:schemeClr>
          </a:solidFill>
          <a:ln/>
        </p:spPr>
        <p:style>
          <a:lnRef idx="3">
            <a:schemeClr val="lt1"/>
          </a:lnRef>
          <a:fillRef idx="1">
            <a:schemeClr val="accent2"/>
          </a:fillRef>
          <a:effectRef idx="1">
            <a:schemeClr val="accent2"/>
          </a:effectRef>
          <a:fontRef idx="minor">
            <a:schemeClr val="lt1"/>
          </a:fontRef>
        </p:style>
        <p:txBody>
          <a:bodyPr lIns="45719" rIns="45719" anchor="ctr"/>
          <a:lstStyle/>
          <a:p>
            <a:pPr>
              <a:defRPr>
                <a:solidFill>
                  <a:srgbClr val="020202"/>
                </a:solidFill>
              </a:defRPr>
            </a:pPr>
            <a:endParaRPr>
              <a:latin typeface="Arial" panose="020B0604020202020204" pitchFamily="34" charset="0"/>
              <a:cs typeface="Arial" panose="020B0604020202020204" pitchFamily="34" charset="0"/>
            </a:endParaRPr>
          </a:p>
        </p:txBody>
      </p:sp>
      <p:sp>
        <p:nvSpPr>
          <p:cNvPr id="24" name="Shape 24"/>
          <p:cNvSpPr/>
          <p:nvPr/>
        </p:nvSpPr>
        <p:spPr>
          <a:xfrm>
            <a:off x="538776" y="381000"/>
            <a:ext cx="42794403" cy="6178550"/>
          </a:xfrm>
          <a:prstGeom prst="roundRect">
            <a:avLst>
              <a:gd name="adj" fmla="val 10870"/>
            </a:avLst>
          </a:prstGeom>
          <a:solidFill>
            <a:schemeClr val="tx1">
              <a:lumMod val="75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lIns="45719" rIns="45719" anchor="ctr"/>
          <a:lstStyle/>
          <a:p>
            <a:pPr>
              <a:defRPr>
                <a:solidFill>
                  <a:srgbClr val="020202"/>
                </a:solidFill>
              </a:defRPr>
            </a:pPr>
            <a:endParaRPr>
              <a:latin typeface="Arial" panose="020B0604020202020204" pitchFamily="34" charset="0"/>
              <a:cs typeface="Arial" panose="020B0604020202020204" pitchFamily="34" charset="0"/>
            </a:endParaRPr>
          </a:p>
        </p:txBody>
      </p:sp>
      <p:sp>
        <p:nvSpPr>
          <p:cNvPr id="25" name="Shape 25"/>
          <p:cNvSpPr/>
          <p:nvPr/>
        </p:nvSpPr>
        <p:spPr>
          <a:xfrm>
            <a:off x="0" y="725640"/>
            <a:ext cx="43891200" cy="553997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389437">
              <a:defRPr sz="12000" b="1">
                <a:solidFill>
                  <a:srgbClr val="020202"/>
                </a:solidFill>
                <a:effectLst>
                  <a:outerShdw blurRad="38100" dist="38100" dir="2700000" rotWithShape="0">
                    <a:srgbClr val="000000">
                      <a:alpha val="43137"/>
                    </a:srgbClr>
                  </a:outerShdw>
                </a:effectLst>
              </a:defRPr>
            </a:pPr>
            <a:r>
              <a:rPr lang="en-US" sz="10000" dirty="0" smtClean="0">
                <a:latin typeface="Arial" panose="020B0604020202020204" pitchFamily="34" charset="0"/>
                <a:cs typeface="Arial" panose="020B0604020202020204" pitchFamily="34" charset="0"/>
              </a:rPr>
              <a:t>Bearing the Weight of Loss</a:t>
            </a:r>
          </a:p>
          <a:p>
            <a:pPr defTabSz="4389437">
              <a:defRPr sz="12000" b="1">
                <a:solidFill>
                  <a:srgbClr val="020202"/>
                </a:solidFill>
                <a:effectLst>
                  <a:outerShdw blurRad="38100" dist="38100" dir="2700000" rotWithShape="0">
                    <a:srgbClr val="000000">
                      <a:alpha val="43137"/>
                    </a:srgbClr>
                  </a:outerShdw>
                </a:effectLst>
              </a:defRPr>
            </a:pPr>
            <a:r>
              <a:rPr lang="en-US" sz="6000" dirty="0" smtClean="0">
                <a:latin typeface="Arial" panose="020B0604020202020204" pitchFamily="34" charset="0"/>
                <a:cs typeface="Arial" panose="020B0604020202020204" pitchFamily="34" charset="0"/>
              </a:rPr>
              <a:t>Preventing Empty Arms Syndrome in the NICCU</a:t>
            </a:r>
            <a:endParaRPr sz="6000" dirty="0">
              <a:latin typeface="Arial" panose="020B0604020202020204" pitchFamily="34" charset="0"/>
              <a:cs typeface="Arial" panose="020B0604020202020204" pitchFamily="34" charset="0"/>
            </a:endParaRPr>
          </a:p>
          <a:p>
            <a:pPr defTabSz="4389437">
              <a:defRPr sz="6500" b="1">
                <a:solidFill>
                  <a:srgbClr val="020202"/>
                </a:solidFill>
              </a:defRPr>
            </a:pPr>
            <a:endParaRPr lang="en-US" sz="2000" dirty="0" smtClean="0">
              <a:latin typeface="Arial" panose="020B0604020202020204" pitchFamily="34" charset="0"/>
              <a:cs typeface="Arial" panose="020B0604020202020204" pitchFamily="34" charset="0"/>
            </a:endParaRPr>
          </a:p>
          <a:p>
            <a:pPr defTabSz="4389437">
              <a:defRPr sz="6500" b="1">
                <a:solidFill>
                  <a:srgbClr val="020202"/>
                </a:solidFill>
              </a:defRPr>
            </a:pPr>
            <a:r>
              <a:rPr lang="en-US" sz="5800" dirty="0" smtClean="0">
                <a:latin typeface="Arial" panose="020B0604020202020204" pitchFamily="34" charset="0"/>
                <a:cs typeface="Arial" panose="020B0604020202020204" pitchFamily="34" charset="0"/>
              </a:rPr>
              <a:t>Cassie </a:t>
            </a:r>
            <a:r>
              <a:rPr lang="en-US" sz="5800" dirty="0" err="1" smtClean="0">
                <a:latin typeface="Arial" panose="020B0604020202020204" pitchFamily="34" charset="0"/>
                <a:cs typeface="Arial" panose="020B0604020202020204" pitchFamily="34" charset="0"/>
              </a:rPr>
              <a:t>Anglin</a:t>
            </a:r>
            <a:r>
              <a:rPr sz="5800" dirty="0" smtClean="0">
                <a:latin typeface="Arial" panose="020B0604020202020204" pitchFamily="34" charset="0"/>
                <a:cs typeface="Arial" panose="020B0604020202020204" pitchFamily="34" charset="0"/>
              </a:rPr>
              <a:t>, </a:t>
            </a:r>
            <a:r>
              <a:rPr lang="en-US" sz="5800" dirty="0" smtClean="0">
                <a:latin typeface="Arial" panose="020B0604020202020204" pitchFamily="34" charset="0"/>
                <a:cs typeface="Arial" panose="020B0604020202020204" pitchFamily="34" charset="0"/>
              </a:rPr>
              <a:t>BSN, RN</a:t>
            </a:r>
            <a:r>
              <a:rPr sz="5800" dirty="0" smtClean="0">
                <a:latin typeface="Arial" panose="020B0604020202020204" pitchFamily="34" charset="0"/>
                <a:cs typeface="Arial" panose="020B0604020202020204" pitchFamily="34" charset="0"/>
              </a:rPr>
              <a:t>, </a:t>
            </a:r>
            <a:r>
              <a:rPr lang="en-US" sz="5800" dirty="0" smtClean="0">
                <a:latin typeface="Arial" panose="020B0604020202020204" pitchFamily="34" charset="0"/>
                <a:cs typeface="Arial" panose="020B0604020202020204" pitchFamily="34" charset="0"/>
              </a:rPr>
              <a:t>Brooke Bennett</a:t>
            </a:r>
            <a:r>
              <a:rPr sz="5800" dirty="0" smtClean="0">
                <a:latin typeface="Arial" panose="020B0604020202020204" pitchFamily="34" charset="0"/>
                <a:cs typeface="Arial" panose="020B0604020202020204" pitchFamily="34" charset="0"/>
              </a:rPr>
              <a:t>, </a:t>
            </a:r>
            <a:r>
              <a:rPr lang="en-US" sz="5800" dirty="0" smtClean="0">
                <a:latin typeface="Arial" panose="020B0604020202020204" pitchFamily="34" charset="0"/>
                <a:cs typeface="Arial" panose="020B0604020202020204" pitchFamily="34" charset="0"/>
              </a:rPr>
              <a:t>BSN, RN</a:t>
            </a:r>
            <a:r>
              <a:rPr sz="5800" dirty="0" smtClean="0">
                <a:latin typeface="Arial" panose="020B0604020202020204" pitchFamily="34" charset="0"/>
                <a:cs typeface="Arial" panose="020B0604020202020204" pitchFamily="34" charset="0"/>
              </a:rPr>
              <a:t>, </a:t>
            </a:r>
            <a:r>
              <a:rPr lang="en-US" sz="5800" dirty="0" smtClean="0">
                <a:latin typeface="Arial" panose="020B0604020202020204" pitchFamily="34" charset="0"/>
                <a:cs typeface="Arial" panose="020B0604020202020204" pitchFamily="34" charset="0"/>
              </a:rPr>
              <a:t>Leslie </a:t>
            </a:r>
            <a:r>
              <a:rPr lang="en-US" sz="5800" dirty="0" err="1" smtClean="0">
                <a:latin typeface="Arial" panose="020B0604020202020204" pitchFamily="34" charset="0"/>
                <a:cs typeface="Arial" panose="020B0604020202020204" pitchFamily="34" charset="0"/>
              </a:rPr>
              <a:t>Blackwelder</a:t>
            </a:r>
            <a:r>
              <a:rPr sz="5800" dirty="0" smtClean="0">
                <a:latin typeface="Arial" panose="020B0604020202020204" pitchFamily="34" charset="0"/>
                <a:cs typeface="Arial" panose="020B0604020202020204" pitchFamily="34" charset="0"/>
              </a:rPr>
              <a:t>, </a:t>
            </a:r>
            <a:r>
              <a:rPr lang="en-US" sz="5800" dirty="0" smtClean="0">
                <a:latin typeface="Arial" panose="020B0604020202020204" pitchFamily="34" charset="0"/>
                <a:cs typeface="Arial" panose="020B0604020202020204" pitchFamily="34" charset="0"/>
              </a:rPr>
              <a:t>BSN, RN, </a:t>
            </a:r>
          </a:p>
          <a:p>
            <a:pPr defTabSz="4389437">
              <a:defRPr sz="6500" b="1">
                <a:solidFill>
                  <a:srgbClr val="020202"/>
                </a:solidFill>
              </a:defRPr>
            </a:pPr>
            <a:r>
              <a:rPr lang="en-US" sz="5800" dirty="0" smtClean="0">
                <a:latin typeface="Arial" panose="020B0604020202020204" pitchFamily="34" charset="0"/>
                <a:cs typeface="Arial" panose="020B0604020202020204" pitchFamily="34" charset="0"/>
              </a:rPr>
              <a:t>Summer </a:t>
            </a:r>
            <a:r>
              <a:rPr lang="en-US" sz="5800" dirty="0" err="1">
                <a:latin typeface="Arial" panose="020B0604020202020204" pitchFamily="34" charset="0"/>
                <a:cs typeface="Arial" panose="020B0604020202020204" pitchFamily="34" charset="0"/>
              </a:rPr>
              <a:t>Escorcia</a:t>
            </a:r>
            <a:r>
              <a:rPr lang="en-US" sz="5800" dirty="0">
                <a:latin typeface="Arial" panose="020B0604020202020204" pitchFamily="34" charset="0"/>
                <a:cs typeface="Arial" panose="020B0604020202020204" pitchFamily="34" charset="0"/>
              </a:rPr>
              <a:t>, BSN, </a:t>
            </a:r>
            <a:r>
              <a:rPr lang="en-US" sz="5800" dirty="0" smtClean="0">
                <a:latin typeface="Arial" panose="020B0604020202020204" pitchFamily="34" charset="0"/>
                <a:cs typeface="Arial" panose="020B0604020202020204" pitchFamily="34" charset="0"/>
              </a:rPr>
              <a:t>RN, Meghan Firth, BSN, RN, and </a:t>
            </a:r>
            <a:r>
              <a:rPr lang="en-US" sz="5800" dirty="0" err="1" smtClean="0">
                <a:latin typeface="Arial" panose="020B0604020202020204" pitchFamily="34" charset="0"/>
                <a:cs typeface="Arial" panose="020B0604020202020204" pitchFamily="34" charset="0"/>
              </a:rPr>
              <a:t>Elisabetta</a:t>
            </a:r>
            <a:r>
              <a:rPr lang="en-US" sz="5800" dirty="0" smtClean="0">
                <a:latin typeface="Arial" panose="020B0604020202020204" pitchFamily="34" charset="0"/>
                <a:cs typeface="Arial" panose="020B0604020202020204" pitchFamily="34" charset="0"/>
              </a:rPr>
              <a:t> </a:t>
            </a:r>
            <a:r>
              <a:rPr lang="en-US" sz="5800" dirty="0" err="1" smtClean="0">
                <a:latin typeface="Arial" panose="020B0604020202020204" pitchFamily="34" charset="0"/>
                <a:cs typeface="Arial" panose="020B0604020202020204" pitchFamily="34" charset="0"/>
              </a:rPr>
              <a:t>Impagliazzo</a:t>
            </a:r>
            <a:r>
              <a:rPr lang="en-US" sz="5800" dirty="0" smtClean="0">
                <a:latin typeface="Arial" panose="020B0604020202020204" pitchFamily="34" charset="0"/>
                <a:cs typeface="Arial" panose="020B0604020202020204" pitchFamily="34" charset="0"/>
              </a:rPr>
              <a:t>, BSN, RN</a:t>
            </a:r>
            <a:endParaRPr sz="5800" dirty="0">
              <a:latin typeface="Arial" panose="020B0604020202020204" pitchFamily="34" charset="0"/>
              <a:cs typeface="Arial" panose="020B0604020202020204" pitchFamily="34" charset="0"/>
            </a:endParaRPr>
          </a:p>
          <a:p>
            <a:pPr defTabSz="4389437">
              <a:defRPr sz="6500" b="1">
                <a:solidFill>
                  <a:srgbClr val="020202"/>
                </a:solidFill>
              </a:defRPr>
            </a:pPr>
            <a:r>
              <a:rPr sz="5800" i="1" dirty="0">
                <a:latin typeface="Arial" panose="020B0604020202020204" pitchFamily="34" charset="0"/>
                <a:cs typeface="Arial" panose="020B0604020202020204" pitchFamily="34" charset="0"/>
              </a:rPr>
              <a:t>Children’s Hospital Los Angeles</a:t>
            </a:r>
          </a:p>
        </p:txBody>
      </p:sp>
      <p:pic>
        <p:nvPicPr>
          <p:cNvPr id="26" name="image2.png" descr="New Logo Magnet Recognition Logo.png"/>
          <p:cNvPicPr>
            <a:picLocks noChangeAspect="1"/>
          </p:cNvPicPr>
          <p:nvPr/>
        </p:nvPicPr>
        <p:blipFill>
          <a:blip r:embed="rId3">
            <a:extLst/>
          </a:blip>
          <a:stretch>
            <a:fillRect/>
          </a:stretch>
        </p:blipFill>
        <p:spPr>
          <a:xfrm>
            <a:off x="39090600" y="1961289"/>
            <a:ext cx="3466165" cy="2900439"/>
          </a:xfrm>
          <a:prstGeom prst="rect">
            <a:avLst/>
          </a:prstGeom>
          <a:ln w="12700">
            <a:miter lim="400000"/>
          </a:ln>
        </p:spPr>
      </p:pic>
      <p:sp>
        <p:nvSpPr>
          <p:cNvPr id="27" name="Shape 27"/>
          <p:cNvSpPr/>
          <p:nvPr/>
        </p:nvSpPr>
        <p:spPr>
          <a:xfrm>
            <a:off x="457200" y="17830800"/>
            <a:ext cx="11429999" cy="8153400"/>
          </a:xfrm>
          <a:prstGeom prst="roundRect">
            <a:avLst>
              <a:gd name="adj" fmla="val 7000"/>
            </a:avLst>
          </a:prstGeom>
          <a:solidFill>
            <a:schemeClr val="tx1">
              <a:lumMod val="75000"/>
            </a:schemeClr>
          </a:solidFill>
          <a:ln/>
        </p:spPr>
        <p:style>
          <a:lnRef idx="3">
            <a:schemeClr val="lt1"/>
          </a:lnRef>
          <a:fillRef idx="1">
            <a:schemeClr val="accent2"/>
          </a:fillRef>
          <a:effectRef idx="1">
            <a:schemeClr val="accent2"/>
          </a:effectRef>
          <a:fontRef idx="minor">
            <a:schemeClr val="lt1"/>
          </a:fontRef>
        </p:style>
        <p:txBody>
          <a:bodyPr lIns="45719" rIns="45719" anchor="ctr"/>
          <a:lstStyle/>
          <a:p>
            <a:pPr>
              <a:defRPr>
                <a:solidFill>
                  <a:srgbClr val="020202"/>
                </a:solidFill>
              </a:defRPr>
            </a:pPr>
            <a:endParaRPr dirty="0">
              <a:latin typeface="Arial" panose="020B0604020202020204" pitchFamily="34" charset="0"/>
              <a:cs typeface="Arial" panose="020B0604020202020204" pitchFamily="34" charset="0"/>
            </a:endParaRPr>
          </a:p>
        </p:txBody>
      </p:sp>
      <p:sp>
        <p:nvSpPr>
          <p:cNvPr id="28" name="Shape 28"/>
          <p:cNvSpPr/>
          <p:nvPr/>
        </p:nvSpPr>
        <p:spPr>
          <a:xfrm>
            <a:off x="32994601" y="26939567"/>
            <a:ext cx="10338576" cy="5445434"/>
          </a:xfrm>
          <a:prstGeom prst="roundRect">
            <a:avLst>
              <a:gd name="adj" fmla="val 10058"/>
            </a:avLst>
          </a:prstGeom>
          <a:solidFill>
            <a:schemeClr val="tx1">
              <a:lumMod val="75000"/>
            </a:schemeClr>
          </a:solidFill>
          <a:ln/>
        </p:spPr>
        <p:style>
          <a:lnRef idx="3">
            <a:schemeClr val="lt1"/>
          </a:lnRef>
          <a:fillRef idx="1">
            <a:schemeClr val="accent2"/>
          </a:fillRef>
          <a:effectRef idx="1">
            <a:schemeClr val="accent2"/>
          </a:effectRef>
          <a:fontRef idx="minor">
            <a:schemeClr val="lt1"/>
          </a:fontRef>
        </p:style>
        <p:txBody>
          <a:bodyPr lIns="45719" rIns="45719" anchor="ctr"/>
          <a:lstStyle/>
          <a:p>
            <a:pPr>
              <a:defRPr>
                <a:solidFill>
                  <a:srgbClr val="020202"/>
                </a:solidFill>
              </a:defRPr>
            </a:pPr>
            <a:endParaRPr>
              <a:latin typeface="Arial" panose="020B0604020202020204" pitchFamily="34" charset="0"/>
              <a:cs typeface="Arial" panose="020B0604020202020204" pitchFamily="34" charset="0"/>
            </a:endParaRPr>
          </a:p>
        </p:txBody>
      </p:sp>
      <p:sp>
        <p:nvSpPr>
          <p:cNvPr id="29" name="Shape 29"/>
          <p:cNvSpPr/>
          <p:nvPr/>
        </p:nvSpPr>
        <p:spPr>
          <a:xfrm>
            <a:off x="33148705" y="6934201"/>
            <a:ext cx="10159157" cy="224676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389437">
              <a:defRPr sz="7500" b="1">
                <a:solidFill>
                  <a:srgbClr val="020202"/>
                </a:solidFill>
              </a:defRPr>
            </a:pPr>
            <a:r>
              <a:rPr lang="en-US" sz="7000" dirty="0" smtClean="0">
                <a:latin typeface="Arial" panose="020B0604020202020204" pitchFamily="34" charset="0"/>
                <a:cs typeface="Arial" panose="020B0604020202020204" pitchFamily="34" charset="0"/>
              </a:rPr>
              <a:t>Barriers and </a:t>
            </a:r>
          </a:p>
          <a:p>
            <a:pPr defTabSz="4389437">
              <a:defRPr sz="7500" b="1">
                <a:solidFill>
                  <a:srgbClr val="020202"/>
                </a:solidFill>
              </a:defRPr>
            </a:pPr>
            <a:r>
              <a:rPr lang="en-US" sz="7000" dirty="0" smtClean="0">
                <a:latin typeface="Arial" panose="020B0604020202020204" pitchFamily="34" charset="0"/>
                <a:cs typeface="Arial" panose="020B0604020202020204" pitchFamily="34" charset="0"/>
              </a:rPr>
              <a:t>Future Goals</a:t>
            </a:r>
            <a:endParaRPr sz="7000" dirty="0">
              <a:latin typeface="Arial" panose="020B0604020202020204" pitchFamily="34" charset="0"/>
              <a:cs typeface="Arial" panose="020B0604020202020204" pitchFamily="34" charset="0"/>
            </a:endParaRPr>
          </a:p>
        </p:txBody>
      </p:sp>
      <p:grpSp>
        <p:nvGrpSpPr>
          <p:cNvPr id="32" name="Group 32"/>
          <p:cNvGrpSpPr/>
          <p:nvPr/>
        </p:nvGrpSpPr>
        <p:grpSpPr>
          <a:xfrm>
            <a:off x="22174200" y="17983201"/>
            <a:ext cx="10285361" cy="14401800"/>
            <a:chOff x="326877" y="1"/>
            <a:chExt cx="20818224" cy="16869149"/>
          </a:xfrm>
          <a:solidFill>
            <a:schemeClr val="tx1">
              <a:lumMod val="75000"/>
            </a:schemeClr>
          </a:solidFill>
        </p:grpSpPr>
        <p:sp>
          <p:nvSpPr>
            <p:cNvPr id="30" name="Shape 30"/>
            <p:cNvSpPr/>
            <p:nvPr/>
          </p:nvSpPr>
          <p:spPr>
            <a:xfrm>
              <a:off x="326877" y="1"/>
              <a:ext cx="20818224" cy="16869149"/>
            </a:xfrm>
            <a:prstGeom prst="roundRect">
              <a:avLst>
                <a:gd name="adj" fmla="val 7000"/>
              </a:avLst>
            </a:prstGeom>
            <a:grpFill/>
            <a:ln/>
          </p:spPr>
          <p:style>
            <a:lnRef idx="3">
              <a:schemeClr val="lt1"/>
            </a:lnRef>
            <a:fillRef idx="1">
              <a:schemeClr val="accent2"/>
            </a:fillRef>
            <a:effectRef idx="1">
              <a:schemeClr val="accent2"/>
            </a:effectRef>
            <a:fontRef idx="minor">
              <a:schemeClr val="lt1"/>
            </a:fontRef>
          </p:style>
          <p:txBody>
            <a:bodyPr wrap="square" lIns="45719" tIns="45719" rIns="45719" bIns="45719" numCol="1" anchor="ctr">
              <a:noAutofit/>
            </a:bodyPr>
            <a:lstStyle/>
            <a:p>
              <a:pPr>
                <a:defRPr>
                  <a:solidFill>
                    <a:srgbClr val="020202"/>
                  </a:solidFill>
                </a:defRPr>
              </a:pPr>
              <a:endParaRPr>
                <a:latin typeface="Arial" panose="020B0604020202020204" pitchFamily="34" charset="0"/>
                <a:cs typeface="Arial" panose="020B0604020202020204" pitchFamily="34" charset="0"/>
              </a:endParaRPr>
            </a:p>
          </p:txBody>
        </p:sp>
        <p:sp>
          <p:nvSpPr>
            <p:cNvPr id="31" name="Shape 31"/>
            <p:cNvSpPr/>
            <p:nvPr/>
          </p:nvSpPr>
          <p:spPr>
            <a:xfrm>
              <a:off x="862025" y="127330"/>
              <a:ext cx="19672647" cy="2631688"/>
            </a:xfrm>
            <a:prstGeom prst="rect">
              <a:avLst/>
            </a:prstGeom>
            <a:grpFill/>
            <a:ln>
              <a:noFill/>
            </a:ln>
            <a:extLst>
              <a:ext uri="{C572A759-6A51-4108-AA02-DFA0A04FC94B}">
                <ma14:wrappingTextBoxFlag xmlns:ma14="http://schemas.microsoft.com/office/mac/drawingml/2011/main" val="1"/>
              </a:ext>
            </a:extLst>
          </p:spPr>
          <p:style>
            <a:lnRef idx="3">
              <a:schemeClr val="lt1"/>
            </a:lnRef>
            <a:fillRef idx="1">
              <a:schemeClr val="accent2"/>
            </a:fillRef>
            <a:effectRef idx="1">
              <a:schemeClr val="accent2"/>
            </a:effectRef>
            <a:fontRef idx="minor">
              <a:schemeClr val="lt1"/>
            </a:fontRef>
          </p:style>
          <p:txBody>
            <a:bodyPr wrap="square" lIns="45719" tIns="45719" rIns="45719" bIns="45719" numCol="1" anchor="t">
              <a:spAutoFit/>
            </a:bodyPr>
            <a:lstStyle>
              <a:lvl1pPr marL="742950" indent="-742950">
                <a:defRPr sz="7500" b="1">
                  <a:solidFill>
                    <a:srgbClr val="020202"/>
                  </a:solidFill>
                </a:defRPr>
              </a:lvl1pPr>
            </a:lstStyle>
            <a:p>
              <a:r>
                <a:rPr lang="en-US" sz="7000" dirty="0" smtClean="0">
                  <a:latin typeface="Arial" panose="020B0604020202020204" pitchFamily="34" charset="0"/>
                  <a:cs typeface="Arial" panose="020B0604020202020204" pitchFamily="34" charset="0"/>
                </a:rPr>
                <a:t>Projected Survey</a:t>
              </a:r>
            </a:p>
            <a:p>
              <a:r>
                <a:rPr lang="en-US" sz="7000" dirty="0" smtClean="0">
                  <a:latin typeface="Arial" panose="020B0604020202020204" pitchFamily="34" charset="0"/>
                  <a:cs typeface="Arial" panose="020B0604020202020204" pitchFamily="34" charset="0"/>
                </a:rPr>
                <a:t>Results</a:t>
              </a:r>
              <a:endParaRPr sz="7000" dirty="0">
                <a:latin typeface="Arial" panose="020B0604020202020204" pitchFamily="34" charset="0"/>
                <a:cs typeface="Arial" panose="020B0604020202020204" pitchFamily="34" charset="0"/>
              </a:endParaRPr>
            </a:p>
          </p:txBody>
        </p:sp>
      </p:grpSp>
      <p:grpSp>
        <p:nvGrpSpPr>
          <p:cNvPr id="35" name="Group 35"/>
          <p:cNvGrpSpPr/>
          <p:nvPr/>
        </p:nvGrpSpPr>
        <p:grpSpPr>
          <a:xfrm>
            <a:off x="1164066" y="2078822"/>
            <a:ext cx="3999407" cy="2782905"/>
            <a:chOff x="0" y="0"/>
            <a:chExt cx="4541134" cy="3502059"/>
          </a:xfrm>
        </p:grpSpPr>
        <p:sp>
          <p:nvSpPr>
            <p:cNvPr id="33" name="Shape 33"/>
            <p:cNvSpPr/>
            <p:nvPr/>
          </p:nvSpPr>
          <p:spPr>
            <a:xfrm>
              <a:off x="0" y="0"/>
              <a:ext cx="4541135" cy="3502060"/>
            </a:xfrm>
            <a:prstGeom prst="roundRect">
              <a:avLst>
                <a:gd name="adj" fmla="val 16667"/>
              </a:avLst>
            </a:prstGeom>
            <a:solidFill>
              <a:schemeClr val="accent3">
                <a:lumOff val="44000"/>
              </a:schemeClr>
            </a:solidFill>
            <a:ln w="12700" cap="flat">
              <a:noFill/>
              <a:miter lim="400000"/>
            </a:ln>
            <a:effectLst/>
          </p:spPr>
          <p:txBody>
            <a:bodyPr wrap="square" lIns="45719" tIns="45719" rIns="45719" bIns="45719" numCol="1" anchor="ctr">
              <a:noAutofit/>
            </a:bodyPr>
            <a:lstStyle/>
            <a:p>
              <a:pPr defTabSz="4389437"/>
              <a:endParaRPr>
                <a:latin typeface="Arial" panose="020B0604020202020204" pitchFamily="34" charset="0"/>
                <a:cs typeface="Arial" panose="020B0604020202020204" pitchFamily="34" charset="0"/>
              </a:endParaRPr>
            </a:p>
          </p:txBody>
        </p:sp>
        <p:pic>
          <p:nvPicPr>
            <p:cNvPr id="34" name="image3.png"/>
            <p:cNvPicPr>
              <a:picLocks noChangeAspect="1"/>
            </p:cNvPicPr>
            <p:nvPr/>
          </p:nvPicPr>
          <p:blipFill>
            <a:blip r:embed="rId4">
              <a:extLst/>
            </a:blip>
            <a:stretch>
              <a:fillRect/>
            </a:stretch>
          </p:blipFill>
          <p:spPr>
            <a:xfrm>
              <a:off x="152459" y="184419"/>
              <a:ext cx="4231683" cy="3124513"/>
            </a:xfrm>
            <a:prstGeom prst="rect">
              <a:avLst/>
            </a:prstGeom>
            <a:ln w="12700" cap="flat">
              <a:noFill/>
              <a:miter lim="400000"/>
            </a:ln>
            <a:effectLst/>
          </p:spPr>
        </p:pic>
      </p:grpSp>
      <p:sp>
        <p:nvSpPr>
          <p:cNvPr id="36" name="Shape 36"/>
          <p:cNvSpPr/>
          <p:nvPr/>
        </p:nvSpPr>
        <p:spPr>
          <a:xfrm>
            <a:off x="33253992" y="27963197"/>
            <a:ext cx="9948585" cy="4739759"/>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p>
            <a:pPr algn="l" defTabSz="457200">
              <a:defRPr sz="2000">
                <a:solidFill>
                  <a:srgbClr val="000000"/>
                </a:solidFill>
              </a:defRPr>
            </a:pPr>
            <a:r>
              <a:rPr lang="en-US" sz="2000" dirty="0" err="1">
                <a:latin typeface="Arial" panose="020B0604020202020204" pitchFamily="34" charset="0"/>
                <a:cs typeface="Arial" panose="020B0604020202020204" pitchFamily="34" charset="0"/>
              </a:rPr>
              <a:t>Fanos</a:t>
            </a:r>
            <a:r>
              <a:rPr lang="en-US" sz="2000" dirty="0">
                <a:latin typeface="Arial" panose="020B0604020202020204" pitchFamily="34" charset="0"/>
                <a:cs typeface="Arial" panose="020B0604020202020204" pitchFamily="34" charset="0"/>
              </a:rPr>
              <a:t>, J. H., Little, G. A., &amp; Edwards, W. H. (2009). Candles in the Snow: Ritual and </a:t>
            </a:r>
            <a:r>
              <a:rPr lang="en-US" sz="2000" dirty="0" smtClean="0">
                <a:latin typeface="Arial" panose="020B0604020202020204" pitchFamily="34" charset="0"/>
                <a:cs typeface="Arial" panose="020B0604020202020204" pitchFamily="34" charset="0"/>
              </a:rPr>
              <a:t>	Memory </a:t>
            </a:r>
            <a:r>
              <a:rPr lang="en-US" sz="2000" dirty="0">
                <a:latin typeface="Arial" panose="020B0604020202020204" pitchFamily="34" charset="0"/>
                <a:cs typeface="Arial" panose="020B0604020202020204" pitchFamily="34" charset="0"/>
              </a:rPr>
              <a:t>for Siblings of Infants Who Died in the Intensive Care Nursery. </a:t>
            </a:r>
            <a:r>
              <a:rPr lang="en-US" sz="2000" i="1" dirty="0">
                <a:latin typeface="Arial" panose="020B0604020202020204" pitchFamily="34" charset="0"/>
                <a:cs typeface="Arial" panose="020B0604020202020204" pitchFamily="34" charset="0"/>
              </a:rPr>
              <a:t>The Journal </a:t>
            </a:r>
            <a:r>
              <a:rPr lang="en-US" sz="2000" i="1" dirty="0" smtClean="0">
                <a:latin typeface="Arial" panose="020B0604020202020204" pitchFamily="34" charset="0"/>
                <a:cs typeface="Arial" panose="020B0604020202020204" pitchFamily="34" charset="0"/>
              </a:rPr>
              <a:t>	of </a:t>
            </a:r>
            <a:r>
              <a:rPr lang="en-US" sz="2000" i="1" dirty="0">
                <a:latin typeface="Arial" panose="020B0604020202020204" pitchFamily="34" charset="0"/>
                <a:cs typeface="Arial" panose="020B0604020202020204" pitchFamily="34" charset="0"/>
              </a:rPr>
              <a:t>Pediatrics,</a:t>
            </a:r>
            <a:r>
              <a:rPr lang="en-US" sz="2000" dirty="0">
                <a:latin typeface="Arial" panose="020B0604020202020204" pitchFamily="34" charset="0"/>
                <a:cs typeface="Arial" panose="020B0604020202020204" pitchFamily="34" charset="0"/>
              </a:rPr>
              <a:t> </a:t>
            </a:r>
            <a:r>
              <a:rPr lang="en-US" sz="2000" i="1" dirty="0">
                <a:latin typeface="Arial" panose="020B0604020202020204" pitchFamily="34" charset="0"/>
                <a:cs typeface="Arial" panose="020B0604020202020204" pitchFamily="34" charset="0"/>
              </a:rPr>
              <a:t>154</a:t>
            </a:r>
            <a:r>
              <a:rPr lang="en-US" sz="2000" dirty="0">
                <a:latin typeface="Arial" panose="020B0604020202020204" pitchFamily="34" charset="0"/>
                <a:cs typeface="Arial" panose="020B0604020202020204" pitchFamily="34" charset="0"/>
              </a:rPr>
              <a:t>(6), 849-853. doi:10.1016/j.jpeds.2008.11.053</a:t>
            </a:r>
            <a:endParaRPr lang="en-US" sz="1800" dirty="0" smtClean="0">
              <a:solidFill>
                <a:schemeClr val="bg1"/>
              </a:solidFill>
              <a:latin typeface="Arial" panose="020B0604020202020204" pitchFamily="34" charset="0"/>
              <a:cs typeface="Arial" panose="020B0604020202020204" pitchFamily="34" charset="0"/>
            </a:endParaRPr>
          </a:p>
          <a:p>
            <a:pPr algn="l" defTabSz="457200">
              <a:defRPr sz="2000">
                <a:solidFill>
                  <a:srgbClr val="000000"/>
                </a:solidFill>
              </a:defRPr>
            </a:pPr>
            <a:r>
              <a:rPr lang="en-US" sz="1800" dirty="0" smtClean="0">
                <a:solidFill>
                  <a:schemeClr val="bg1"/>
                </a:solidFill>
                <a:latin typeface="Arial" panose="020B0604020202020204" pitchFamily="34" charset="0"/>
                <a:cs typeface="Arial" panose="020B0604020202020204" pitchFamily="34" charset="0"/>
              </a:rPr>
              <a:t>Johnson</a:t>
            </a:r>
            <a:r>
              <a:rPr lang="en-US" sz="1800" dirty="0">
                <a:solidFill>
                  <a:schemeClr val="bg1"/>
                </a:solidFill>
                <a:latin typeface="Arial" panose="020B0604020202020204" pitchFamily="34" charset="0"/>
                <a:cs typeface="Arial" panose="020B0604020202020204" pitchFamily="34" charset="0"/>
              </a:rPr>
              <a:t>, M., Moore, T., &amp; Ferris, FD (n.d.). The Therapeutic Use and Impact of the Comfort Cub </a:t>
            </a:r>
            <a:r>
              <a:rPr lang="en-US" sz="1800" dirty="0" smtClean="0">
                <a:solidFill>
                  <a:schemeClr val="bg1"/>
                </a:solidFill>
                <a:latin typeface="Arial" panose="020B0604020202020204" pitchFamily="34" charset="0"/>
                <a:cs typeface="Arial" panose="020B0604020202020204" pitchFamily="34" charset="0"/>
              </a:rPr>
              <a:t>	Program </a:t>
            </a:r>
            <a:r>
              <a:rPr lang="en-US" sz="1800" dirty="0">
                <a:solidFill>
                  <a:schemeClr val="bg1"/>
                </a:solidFill>
                <a:latin typeface="Arial" panose="020B0604020202020204" pitchFamily="34" charset="0"/>
                <a:cs typeface="Arial" panose="020B0604020202020204" pitchFamily="34" charset="0"/>
              </a:rPr>
              <a:t>In Perinatal Bereavement. Institute for Palliative Medicine at the San Diego </a:t>
            </a:r>
            <a:r>
              <a:rPr lang="en-US" sz="1800" dirty="0" smtClean="0">
                <a:solidFill>
                  <a:schemeClr val="bg1"/>
                </a:solidFill>
                <a:latin typeface="Arial" panose="020B0604020202020204" pitchFamily="34" charset="0"/>
                <a:cs typeface="Arial" panose="020B0604020202020204" pitchFamily="34" charset="0"/>
              </a:rPr>
              <a:t>	Hospice</a:t>
            </a:r>
            <a:r>
              <a:rPr lang="en-US" sz="1800" dirty="0">
                <a:solidFill>
                  <a:schemeClr val="bg1"/>
                </a:solidFill>
                <a:latin typeface="Arial" panose="020B0604020202020204" pitchFamily="34" charset="0"/>
                <a:cs typeface="Arial" panose="020B0604020202020204" pitchFamily="34" charset="0"/>
              </a:rPr>
              <a:t>. Retrieved from thecomfortclub.com</a:t>
            </a:r>
          </a:p>
          <a:p>
            <a:pPr algn="l" defTabSz="457200">
              <a:defRPr sz="2000">
                <a:solidFill>
                  <a:srgbClr val="000000"/>
                </a:solidFill>
              </a:defRPr>
            </a:pPr>
            <a:r>
              <a:rPr lang="en-US" sz="1800" dirty="0">
                <a:solidFill>
                  <a:schemeClr val="bg1"/>
                </a:solidFill>
                <a:latin typeface="Arial" panose="020B0604020202020204" pitchFamily="34" charset="0"/>
                <a:cs typeface="Arial" panose="020B0604020202020204" pitchFamily="34" charset="0"/>
              </a:rPr>
              <a:t> </a:t>
            </a:r>
            <a:r>
              <a:rPr lang="en-US" sz="1800" dirty="0" err="1" smtClean="0">
                <a:solidFill>
                  <a:schemeClr val="bg1"/>
                </a:solidFill>
                <a:latin typeface="Arial" panose="020B0604020202020204" pitchFamily="34" charset="0"/>
                <a:cs typeface="Arial" panose="020B0604020202020204" pitchFamily="34" charset="0"/>
              </a:rPr>
              <a:t>Kavanaugh</a:t>
            </a:r>
            <a:r>
              <a:rPr lang="en-US" sz="1800" dirty="0">
                <a:solidFill>
                  <a:schemeClr val="bg1"/>
                </a:solidFill>
                <a:latin typeface="Arial" panose="020B0604020202020204" pitchFamily="34" charset="0"/>
                <a:cs typeface="Arial" panose="020B0604020202020204" pitchFamily="34" charset="0"/>
              </a:rPr>
              <a:t>, K., &amp; Hershberger, P. (2005). Perinatal Loss in Low-income African American </a:t>
            </a:r>
            <a:r>
              <a:rPr lang="en-US" sz="1800" dirty="0" smtClean="0">
                <a:solidFill>
                  <a:schemeClr val="bg1"/>
                </a:solidFill>
                <a:latin typeface="Arial" panose="020B0604020202020204" pitchFamily="34" charset="0"/>
                <a:cs typeface="Arial" panose="020B0604020202020204" pitchFamily="34" charset="0"/>
              </a:rPr>
              <a:t>	Parents</a:t>
            </a:r>
            <a:r>
              <a:rPr lang="en-US" sz="1800" dirty="0">
                <a:solidFill>
                  <a:schemeClr val="bg1"/>
                </a:solidFill>
                <a:latin typeface="Arial" panose="020B0604020202020204" pitchFamily="34" charset="0"/>
                <a:cs typeface="Arial" panose="020B0604020202020204" pitchFamily="34" charset="0"/>
              </a:rPr>
              <a:t>: The Lived Experience. Journal of Obstetric, Gynecologic, and Neonatal Nursing : </a:t>
            </a:r>
            <a:r>
              <a:rPr lang="en-US" sz="1800" dirty="0" smtClean="0">
                <a:solidFill>
                  <a:schemeClr val="bg1"/>
                </a:solidFill>
                <a:latin typeface="Arial" panose="020B0604020202020204" pitchFamily="34" charset="0"/>
                <a:cs typeface="Arial" panose="020B0604020202020204" pitchFamily="34" charset="0"/>
              </a:rPr>
              <a:t>	JOGNN </a:t>
            </a:r>
            <a:r>
              <a:rPr lang="en-US" sz="1800" dirty="0">
                <a:solidFill>
                  <a:schemeClr val="bg1"/>
                </a:solidFill>
                <a:latin typeface="Arial" panose="020B0604020202020204" pitchFamily="34" charset="0"/>
                <a:cs typeface="Arial" panose="020B0604020202020204" pitchFamily="34" charset="0"/>
              </a:rPr>
              <a:t>/ NAACOG, 34(5), 595–605. http://doi.org/10.1177/0884217505280000</a:t>
            </a:r>
          </a:p>
          <a:p>
            <a:pPr algn="l" defTabSz="457200">
              <a:defRPr sz="2000">
                <a:solidFill>
                  <a:srgbClr val="000000"/>
                </a:solidFill>
              </a:defRPr>
            </a:pPr>
            <a:r>
              <a:rPr lang="en-US" sz="2000" dirty="0">
                <a:latin typeface="Arial" panose="020B0604020202020204" pitchFamily="34" charset="0"/>
                <a:cs typeface="Arial" panose="020B0604020202020204" pitchFamily="34" charset="0"/>
              </a:rPr>
              <a:t>Miles, M.S. (1985). Emotional symptoms and physical health in bereaved parents. </a:t>
            </a:r>
            <a:r>
              <a:rPr lang="en-US" sz="2000" dirty="0" smtClean="0">
                <a:latin typeface="Arial" panose="020B0604020202020204" pitchFamily="34" charset="0"/>
                <a:cs typeface="Arial" panose="020B0604020202020204" pitchFamily="34" charset="0"/>
              </a:rPr>
              <a:t>	</a:t>
            </a:r>
            <a:r>
              <a:rPr lang="en-US" sz="2000" i="1" dirty="0" smtClean="0">
                <a:latin typeface="Arial" panose="020B0604020202020204" pitchFamily="34" charset="0"/>
                <a:cs typeface="Arial" panose="020B0604020202020204" pitchFamily="34" charset="0"/>
              </a:rPr>
              <a:t>Nursing </a:t>
            </a:r>
            <a:r>
              <a:rPr lang="en-US" sz="2000" i="1" dirty="0">
                <a:latin typeface="Arial" panose="020B0604020202020204" pitchFamily="34" charset="0"/>
                <a:cs typeface="Arial" panose="020B0604020202020204" pitchFamily="34" charset="0"/>
              </a:rPr>
              <a:t>Research, 34 </a:t>
            </a:r>
            <a:r>
              <a:rPr lang="en-US" sz="2000" dirty="0">
                <a:latin typeface="Arial" panose="020B0604020202020204" pitchFamily="34" charset="0"/>
                <a:cs typeface="Arial" panose="020B0604020202020204" pitchFamily="34" charset="0"/>
              </a:rPr>
              <a:t>(2), 76-81.</a:t>
            </a:r>
            <a:r>
              <a:rPr lang="en-US" sz="1800" dirty="0" smtClean="0">
                <a:solidFill>
                  <a:schemeClr val="bg1"/>
                </a:solidFill>
                <a:latin typeface="Arial" panose="020B0604020202020204" pitchFamily="34" charset="0"/>
                <a:cs typeface="Arial" panose="020B0604020202020204" pitchFamily="34" charset="0"/>
              </a:rPr>
              <a:t> </a:t>
            </a:r>
          </a:p>
          <a:p>
            <a:pPr algn="l" defTabSz="457200">
              <a:defRPr sz="2000">
                <a:solidFill>
                  <a:srgbClr val="000000"/>
                </a:solidFill>
              </a:defRPr>
            </a:pPr>
            <a:r>
              <a:rPr lang="en-US" sz="1800" dirty="0" err="1" smtClean="0">
                <a:solidFill>
                  <a:schemeClr val="bg1"/>
                </a:solidFill>
                <a:latin typeface="Arial" panose="020B0604020202020204" pitchFamily="34" charset="0"/>
                <a:cs typeface="Arial" panose="020B0604020202020204" pitchFamily="34" charset="0"/>
              </a:rPr>
              <a:t>Raitio</a:t>
            </a:r>
            <a:r>
              <a:rPr lang="en-US" sz="1800" dirty="0">
                <a:solidFill>
                  <a:schemeClr val="bg1"/>
                </a:solidFill>
                <a:latin typeface="Arial" panose="020B0604020202020204" pitchFamily="34" charset="0"/>
                <a:cs typeface="Arial" panose="020B0604020202020204" pitchFamily="34" charset="0"/>
              </a:rPr>
              <a:t>, K., Kaunonen, M., &amp; Aho, A. L. (2015). Evaluating a bereavement follow-up intervention </a:t>
            </a:r>
            <a:r>
              <a:rPr lang="en-US" sz="1800" dirty="0" smtClean="0">
                <a:solidFill>
                  <a:schemeClr val="bg1"/>
                </a:solidFill>
                <a:latin typeface="Arial" panose="020B0604020202020204" pitchFamily="34" charset="0"/>
                <a:cs typeface="Arial" panose="020B0604020202020204" pitchFamily="34" charset="0"/>
              </a:rPr>
              <a:t>	for </a:t>
            </a:r>
            <a:r>
              <a:rPr lang="en-US" sz="1800" dirty="0">
                <a:solidFill>
                  <a:schemeClr val="bg1"/>
                </a:solidFill>
                <a:latin typeface="Arial" panose="020B0604020202020204" pitchFamily="34" charset="0"/>
                <a:cs typeface="Arial" panose="020B0604020202020204" pitchFamily="34" charset="0"/>
              </a:rPr>
              <a:t>grieving mothers after the death of a child. Scandinavian Journal of Caring Sciences, </a:t>
            </a:r>
            <a:r>
              <a:rPr lang="en-US" sz="1800" dirty="0" smtClean="0">
                <a:solidFill>
                  <a:schemeClr val="bg1"/>
                </a:solidFill>
                <a:latin typeface="Arial" panose="020B0604020202020204" pitchFamily="34" charset="0"/>
                <a:cs typeface="Arial" panose="020B0604020202020204" pitchFamily="34" charset="0"/>
              </a:rPr>
              <a:t>	29</a:t>
            </a:r>
            <a:r>
              <a:rPr lang="en-US" sz="1800" dirty="0">
                <a:solidFill>
                  <a:schemeClr val="bg1"/>
                </a:solidFill>
                <a:latin typeface="Arial" panose="020B0604020202020204" pitchFamily="34" charset="0"/>
                <a:cs typeface="Arial" panose="020B0604020202020204" pitchFamily="34" charset="0"/>
              </a:rPr>
              <a:t>(3), 510–520. doi:10.1111/scs.12183</a:t>
            </a:r>
            <a:endParaRPr sz="1800" dirty="0">
              <a:solidFill>
                <a:schemeClr val="bg1"/>
              </a:solidFill>
              <a:latin typeface="Arial" panose="020B0604020202020204" pitchFamily="34" charset="0"/>
              <a:cs typeface="Arial" panose="020B0604020202020204" pitchFamily="34" charset="0"/>
              <a:hlinkClick r:id="rId5"/>
            </a:endParaRPr>
          </a:p>
          <a:p>
            <a:pPr algn="l">
              <a:defRPr sz="2000">
                <a:solidFill>
                  <a:srgbClr val="000000"/>
                </a:solidFill>
              </a:defRPr>
            </a:pPr>
            <a:endParaRPr dirty="0">
              <a:latin typeface="Arial" panose="020B0604020202020204" pitchFamily="34" charset="0"/>
              <a:cs typeface="Arial" panose="020B0604020202020204" pitchFamily="34" charset="0"/>
              <a:hlinkClick r:id="rId5"/>
            </a:endParaRPr>
          </a:p>
          <a:p>
            <a:pPr algn="l">
              <a:defRPr sz="2000">
                <a:solidFill>
                  <a:srgbClr val="000000"/>
                </a:solidFill>
              </a:defRPr>
            </a:pPr>
            <a:endParaRPr dirty="0">
              <a:latin typeface="Arial" panose="020B0604020202020204" pitchFamily="34" charset="0"/>
              <a:cs typeface="Arial" panose="020B0604020202020204" pitchFamily="34" charset="0"/>
              <a:hlinkClick r:id="rId5"/>
            </a:endParaRPr>
          </a:p>
        </p:txBody>
      </p:sp>
      <p:sp>
        <p:nvSpPr>
          <p:cNvPr id="37" name="Shape 37"/>
          <p:cNvSpPr/>
          <p:nvPr/>
        </p:nvSpPr>
        <p:spPr>
          <a:xfrm>
            <a:off x="22458646" y="20239961"/>
            <a:ext cx="9650285" cy="12588057"/>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p>
            <a:pPr algn="l"/>
            <a:r>
              <a:rPr lang="en-US" sz="2800" dirty="0">
                <a:solidFill>
                  <a:schemeClr val="bg1"/>
                </a:solidFill>
                <a:latin typeface="Arial" panose="020B0604020202020204" pitchFamily="34" charset="0"/>
                <a:cs typeface="Arial" panose="020B0604020202020204" pitchFamily="34" charset="0"/>
              </a:rPr>
              <a:t>With the implementation of the weighted teddy bear, we believe that our families will have similar responses as shown </a:t>
            </a:r>
            <a:r>
              <a:rPr lang="en-US" sz="2800" dirty="0" smtClean="0">
                <a:solidFill>
                  <a:schemeClr val="bg1"/>
                </a:solidFill>
                <a:latin typeface="Arial" panose="020B0604020202020204" pitchFamily="34" charset="0"/>
                <a:cs typeface="Arial" panose="020B0604020202020204" pitchFamily="34" charset="0"/>
              </a:rPr>
              <a:t>below:</a:t>
            </a:r>
          </a:p>
          <a:p>
            <a:pPr algn="l"/>
            <a:endParaRPr lang="en-US" sz="2800" dirty="0">
              <a:solidFill>
                <a:schemeClr val="bg1"/>
              </a:solidFill>
              <a:latin typeface="Arial" panose="020B0604020202020204" pitchFamily="34" charset="0"/>
              <a:cs typeface="Arial" panose="020B0604020202020204" pitchFamily="34" charset="0"/>
            </a:endParaRPr>
          </a:p>
          <a:p>
            <a:pPr marL="457200" indent="-457200" algn="l">
              <a:buFont typeface="Arial"/>
              <a:buChar char="•"/>
            </a:pPr>
            <a:r>
              <a:rPr lang="en-US" sz="2800" dirty="0">
                <a:solidFill>
                  <a:schemeClr val="bg1"/>
                </a:solidFill>
                <a:latin typeface="Arial" panose="020B0604020202020204" pitchFamily="34" charset="0"/>
                <a:cs typeface="Arial" panose="020B0604020202020204" pitchFamily="34" charset="0"/>
              </a:rPr>
              <a:t>“I have witnessed first-hand what these therapeutic bears have done to lessen the heartache and aching empty arms of a grieving mother, the tenderness with which they are held reveals the indescribable meaning they have in the grieving heart.” (Liz Sumner, Director, The Center for Compassionate </a:t>
            </a:r>
            <a:r>
              <a:rPr lang="en-US" sz="2800" dirty="0" smtClean="0">
                <a:solidFill>
                  <a:schemeClr val="bg1"/>
                </a:solidFill>
                <a:latin typeface="Arial" panose="020B0604020202020204" pitchFamily="34" charset="0"/>
                <a:cs typeface="Arial" panose="020B0604020202020204" pitchFamily="34" charset="0"/>
              </a:rPr>
              <a:t>Care, </a:t>
            </a:r>
            <a:r>
              <a:rPr lang="en-US" sz="2800" dirty="0" err="1" smtClean="0">
                <a:solidFill>
                  <a:schemeClr val="bg1"/>
                </a:solidFill>
                <a:latin typeface="Arial" panose="020B0604020202020204" pitchFamily="34" charset="0"/>
                <a:cs typeface="Arial" panose="020B0604020202020204" pitchFamily="34" charset="0"/>
              </a:rPr>
              <a:t>n.d.</a:t>
            </a:r>
            <a:r>
              <a:rPr lang="en-US" sz="2800" dirty="0" smtClean="0">
                <a:solidFill>
                  <a:schemeClr val="bg1"/>
                </a:solidFill>
                <a:latin typeface="Arial" panose="020B0604020202020204" pitchFamily="34" charset="0"/>
                <a:cs typeface="Arial" panose="020B0604020202020204" pitchFamily="34" charset="0"/>
              </a:rPr>
              <a:t>) </a:t>
            </a:r>
          </a:p>
          <a:p>
            <a:pPr marL="457200" indent="-457200" algn="l">
              <a:buFont typeface="Arial"/>
              <a:buChar char="•"/>
            </a:pPr>
            <a:endParaRPr lang="en-US" sz="2800" dirty="0">
              <a:solidFill>
                <a:schemeClr val="bg1"/>
              </a:solidFill>
              <a:latin typeface="Arial" panose="020B0604020202020204" pitchFamily="34" charset="0"/>
              <a:cs typeface="Arial" panose="020B0604020202020204" pitchFamily="34" charset="0"/>
            </a:endParaRPr>
          </a:p>
          <a:p>
            <a:pPr marL="457200" indent="-457200" algn="l">
              <a:buFont typeface="Arial"/>
              <a:buChar char="•"/>
            </a:pPr>
            <a:r>
              <a:rPr lang="en-US" sz="2800" dirty="0">
                <a:solidFill>
                  <a:schemeClr val="bg1"/>
                </a:solidFill>
                <a:latin typeface="Arial" panose="020B0604020202020204" pitchFamily="34" charset="0"/>
                <a:cs typeface="Arial" panose="020B0604020202020204" pitchFamily="34" charset="0"/>
              </a:rPr>
              <a:t>“Bradley David Lynch 2lbs 13oz. That’s how much he weighed when he was born and that’s exactly how much this very special bear weighs. Thanks to Molly bears I now know what it would feel like to hold B</a:t>
            </a:r>
            <a:r>
              <a:rPr lang="en-US" sz="2800" dirty="0" smtClean="0">
                <a:solidFill>
                  <a:schemeClr val="bg1"/>
                </a:solidFill>
                <a:latin typeface="Arial" panose="020B0604020202020204" pitchFamily="34" charset="0"/>
                <a:cs typeface="Arial" panose="020B0604020202020204" pitchFamily="34" charset="0"/>
              </a:rPr>
              <a:t>radley </a:t>
            </a:r>
            <a:r>
              <a:rPr lang="en-US" sz="2800" dirty="0">
                <a:solidFill>
                  <a:schemeClr val="bg1"/>
                </a:solidFill>
                <a:latin typeface="Arial" panose="020B0604020202020204" pitchFamily="34" charset="0"/>
                <a:cs typeface="Arial" panose="020B0604020202020204" pitchFamily="34" charset="0"/>
              </a:rPr>
              <a:t>and to have this with me the rest of my life is priceless.” (</a:t>
            </a:r>
            <a:r>
              <a:rPr lang="en-US" sz="2800" dirty="0" err="1">
                <a:solidFill>
                  <a:schemeClr val="bg1"/>
                </a:solidFill>
                <a:latin typeface="Arial" panose="020B0604020202020204" pitchFamily="34" charset="0"/>
                <a:cs typeface="Arial" panose="020B0604020202020204" pitchFamily="34" charset="0"/>
              </a:rPr>
              <a:t>onemotherofaday</a:t>
            </a:r>
            <a:r>
              <a:rPr lang="en-US" sz="2800" dirty="0">
                <a:solidFill>
                  <a:schemeClr val="bg1"/>
                </a:solidFill>
                <a:latin typeface="Arial" panose="020B0604020202020204" pitchFamily="34" charset="0"/>
                <a:cs typeface="Arial" panose="020B0604020202020204" pitchFamily="34" charset="0"/>
              </a:rPr>
              <a:t>, 2016)</a:t>
            </a:r>
          </a:p>
          <a:p>
            <a:pPr marL="457200" indent="-457200" algn="l">
              <a:buFont typeface="Arial"/>
              <a:buChar char="•"/>
            </a:pPr>
            <a:endParaRPr lang="en-US" sz="2800" dirty="0" smtClean="0">
              <a:solidFill>
                <a:schemeClr val="bg1"/>
              </a:solidFill>
              <a:latin typeface="Arial" panose="020B0604020202020204" pitchFamily="34" charset="0"/>
              <a:cs typeface="Arial" panose="020B0604020202020204" pitchFamily="34" charset="0"/>
            </a:endParaRPr>
          </a:p>
          <a:p>
            <a:pPr marL="457200" indent="-457200" algn="l">
              <a:buFont typeface="Arial"/>
              <a:buChar char="•"/>
            </a:pPr>
            <a:r>
              <a:rPr lang="en-US" sz="2800" dirty="0" smtClean="0">
                <a:solidFill>
                  <a:schemeClr val="bg1"/>
                </a:solidFill>
                <a:latin typeface="Arial" panose="020B0604020202020204" pitchFamily="34" charset="0"/>
                <a:cs typeface="Arial" panose="020B0604020202020204" pitchFamily="34" charset="0"/>
              </a:rPr>
              <a:t>“</a:t>
            </a:r>
            <a:r>
              <a:rPr lang="en-US" sz="2800" dirty="0">
                <a:solidFill>
                  <a:schemeClr val="bg1"/>
                </a:solidFill>
                <a:latin typeface="Arial" panose="020B0604020202020204" pitchFamily="34" charset="0"/>
                <a:cs typeface="Arial" panose="020B0604020202020204" pitchFamily="34" charset="0"/>
              </a:rPr>
              <a:t>Holding the bear made me feel instantly safe &amp; has made my arms not quite so empty anymore.” </a:t>
            </a:r>
            <a:endParaRPr lang="en-US" sz="2800" dirty="0" smtClean="0">
              <a:solidFill>
                <a:schemeClr val="bg1"/>
              </a:solidFill>
              <a:latin typeface="Arial" panose="020B0604020202020204" pitchFamily="34" charset="0"/>
              <a:cs typeface="Arial" panose="020B0604020202020204" pitchFamily="34" charset="0"/>
            </a:endParaRPr>
          </a:p>
          <a:p>
            <a:pPr algn="l"/>
            <a:r>
              <a:rPr lang="en-US" sz="2800" dirty="0">
                <a:solidFill>
                  <a:schemeClr val="bg1"/>
                </a:solidFill>
                <a:latin typeface="Arial" panose="020B0604020202020204" pitchFamily="34" charset="0"/>
                <a:cs typeface="Arial" panose="020B0604020202020204" pitchFamily="34" charset="0"/>
              </a:rPr>
              <a:t> </a:t>
            </a:r>
            <a:r>
              <a:rPr lang="en-US" sz="2800" dirty="0" smtClean="0">
                <a:solidFill>
                  <a:schemeClr val="bg1"/>
                </a:solidFill>
                <a:latin typeface="Arial" panose="020B0604020202020204" pitchFamily="34" charset="0"/>
                <a:cs typeface="Arial" panose="020B0604020202020204" pitchFamily="34" charset="0"/>
              </a:rPr>
              <a:t>    (Jenna K., Billings, MT, </a:t>
            </a:r>
            <a:r>
              <a:rPr lang="en-US" sz="2800" dirty="0" err="1" smtClean="0">
                <a:solidFill>
                  <a:schemeClr val="bg1"/>
                </a:solidFill>
                <a:latin typeface="Arial" panose="020B0604020202020204" pitchFamily="34" charset="0"/>
                <a:cs typeface="Arial" panose="020B0604020202020204" pitchFamily="34" charset="0"/>
              </a:rPr>
              <a:t>n.d.</a:t>
            </a:r>
            <a:r>
              <a:rPr lang="en-US" sz="2800" dirty="0" smtClean="0">
                <a:solidFill>
                  <a:schemeClr val="bg1"/>
                </a:solidFill>
                <a:latin typeface="Arial" panose="020B0604020202020204" pitchFamily="34" charset="0"/>
                <a:cs typeface="Arial" panose="020B0604020202020204" pitchFamily="34" charset="0"/>
              </a:rPr>
              <a:t>)</a:t>
            </a:r>
            <a:endParaRPr lang="en-US" sz="2800" dirty="0">
              <a:solidFill>
                <a:schemeClr val="bg1"/>
              </a:solidFill>
              <a:latin typeface="Arial" panose="020B0604020202020204" pitchFamily="34" charset="0"/>
              <a:cs typeface="Arial" panose="020B0604020202020204" pitchFamily="34" charset="0"/>
            </a:endParaRPr>
          </a:p>
          <a:p>
            <a:pPr marL="457200" indent="-457200" algn="l">
              <a:buFont typeface="Arial"/>
              <a:buChar char="•"/>
            </a:pPr>
            <a:endParaRPr lang="en-US" sz="2800" dirty="0" smtClean="0">
              <a:solidFill>
                <a:schemeClr val="bg1"/>
              </a:solidFill>
              <a:latin typeface="Arial" panose="020B0604020202020204" pitchFamily="34" charset="0"/>
              <a:cs typeface="Arial" panose="020B0604020202020204" pitchFamily="34" charset="0"/>
            </a:endParaRPr>
          </a:p>
          <a:p>
            <a:pPr marL="457200" indent="-457200" algn="l">
              <a:buFont typeface="Arial"/>
              <a:buChar char="•"/>
            </a:pPr>
            <a:r>
              <a:rPr lang="en-US" sz="2800" dirty="0" smtClean="0">
                <a:solidFill>
                  <a:schemeClr val="bg1"/>
                </a:solidFill>
                <a:latin typeface="Arial" panose="020B0604020202020204" pitchFamily="34" charset="0"/>
                <a:cs typeface="Arial" panose="020B0604020202020204" pitchFamily="34" charset="0"/>
              </a:rPr>
              <a:t>“</a:t>
            </a:r>
            <a:r>
              <a:rPr lang="en-US" sz="2800" dirty="0">
                <a:solidFill>
                  <a:schemeClr val="bg1"/>
                </a:solidFill>
                <a:latin typeface="Arial" panose="020B0604020202020204" pitchFamily="34" charset="0"/>
                <a:cs typeface="Arial" panose="020B0604020202020204" pitchFamily="34" charset="0"/>
              </a:rPr>
              <a:t>We lost our precious princess and my nurse gave me one </a:t>
            </a:r>
            <a:r>
              <a:rPr lang="en-US" sz="2800" dirty="0" smtClean="0">
                <a:solidFill>
                  <a:schemeClr val="bg1"/>
                </a:solidFill>
                <a:latin typeface="Arial" panose="020B0604020202020204" pitchFamily="34" charset="0"/>
                <a:cs typeface="Arial" panose="020B0604020202020204" pitchFamily="34" charset="0"/>
              </a:rPr>
              <a:t>of </a:t>
            </a:r>
            <a:r>
              <a:rPr lang="en-US" sz="2800" dirty="0">
                <a:solidFill>
                  <a:schemeClr val="bg1"/>
                </a:solidFill>
                <a:latin typeface="Arial" panose="020B0604020202020204" pitchFamily="34" charset="0"/>
                <a:cs typeface="Arial" panose="020B0604020202020204" pitchFamily="34" charset="0"/>
              </a:rPr>
              <a:t>your bears after I gave birth to her. When my 2 </a:t>
            </a:r>
            <a:r>
              <a:rPr lang="en-US" sz="2800" dirty="0" smtClean="0">
                <a:solidFill>
                  <a:schemeClr val="bg1"/>
                </a:solidFill>
                <a:latin typeface="Arial" panose="020B0604020202020204" pitchFamily="34" charset="0"/>
                <a:cs typeface="Arial" panose="020B0604020202020204" pitchFamily="34" charset="0"/>
              </a:rPr>
              <a:t>yr. </a:t>
            </a:r>
            <a:r>
              <a:rPr lang="en-US" sz="2800" dirty="0">
                <a:solidFill>
                  <a:schemeClr val="bg1"/>
                </a:solidFill>
                <a:latin typeface="Arial" panose="020B0604020202020204" pitchFamily="34" charset="0"/>
                <a:cs typeface="Arial" panose="020B0604020202020204" pitchFamily="34" charset="0"/>
              </a:rPr>
              <a:t>old son asked about his sister we told him that she left him the bear before becoming an angel in heaven. He sleeps with his bear every </a:t>
            </a:r>
            <a:r>
              <a:rPr lang="en-US" sz="2800" dirty="0" smtClean="0">
                <a:solidFill>
                  <a:schemeClr val="bg1"/>
                </a:solidFill>
                <a:latin typeface="Arial" panose="020B0604020202020204" pitchFamily="34" charset="0"/>
                <a:cs typeface="Arial" panose="020B0604020202020204" pitchFamily="34" charset="0"/>
              </a:rPr>
              <a:t>single day.”                                     </a:t>
            </a:r>
          </a:p>
          <a:p>
            <a:pPr algn="l"/>
            <a:r>
              <a:rPr lang="en-US" sz="2800" dirty="0">
                <a:solidFill>
                  <a:schemeClr val="bg1"/>
                </a:solidFill>
                <a:latin typeface="Arial" panose="020B0604020202020204" pitchFamily="34" charset="0"/>
                <a:cs typeface="Arial" panose="020B0604020202020204" pitchFamily="34" charset="0"/>
              </a:rPr>
              <a:t> </a:t>
            </a:r>
            <a:r>
              <a:rPr lang="en-US" sz="2800" dirty="0" smtClean="0">
                <a:solidFill>
                  <a:schemeClr val="bg1"/>
                </a:solidFill>
                <a:latin typeface="Arial" panose="020B0604020202020204" pitchFamily="34" charset="0"/>
                <a:cs typeface="Arial" panose="020B0604020202020204" pitchFamily="34" charset="0"/>
              </a:rPr>
              <a:t>    (</a:t>
            </a:r>
            <a:r>
              <a:rPr lang="en-US" sz="2800" dirty="0">
                <a:solidFill>
                  <a:schemeClr val="bg1"/>
                </a:solidFill>
                <a:latin typeface="Arial" panose="020B0604020202020204" pitchFamily="34" charset="0"/>
                <a:cs typeface="Arial" panose="020B0604020202020204" pitchFamily="34" charset="0"/>
              </a:rPr>
              <a:t>Projectbear.com, 2016)</a:t>
            </a:r>
          </a:p>
        </p:txBody>
      </p:sp>
      <p:sp>
        <p:nvSpPr>
          <p:cNvPr id="38" name="Shape 38"/>
          <p:cNvSpPr/>
          <p:nvPr/>
        </p:nvSpPr>
        <p:spPr>
          <a:xfrm>
            <a:off x="12268200" y="6922931"/>
            <a:ext cx="20191361" cy="10679270"/>
          </a:xfrm>
          <a:prstGeom prst="roundRect">
            <a:avLst>
              <a:gd name="adj" fmla="val 7000"/>
            </a:avLst>
          </a:prstGeom>
          <a:solidFill>
            <a:schemeClr val="tx1">
              <a:lumMod val="75000"/>
            </a:schemeClr>
          </a:solidFill>
          <a:ln>
            <a:solidFill>
              <a:schemeClr val="tx1"/>
            </a:solidFill>
          </a:ln>
        </p:spPr>
        <p:style>
          <a:lnRef idx="3">
            <a:schemeClr val="lt1"/>
          </a:lnRef>
          <a:fillRef idx="1">
            <a:schemeClr val="accent2"/>
          </a:fillRef>
          <a:effectRef idx="1">
            <a:schemeClr val="accent2"/>
          </a:effectRef>
          <a:fontRef idx="minor">
            <a:schemeClr val="lt1"/>
          </a:fontRef>
        </p:style>
        <p:txBody>
          <a:bodyPr lIns="45719" rIns="45719" anchor="ctr"/>
          <a:lstStyle/>
          <a:p>
            <a:pPr>
              <a:defRPr>
                <a:solidFill>
                  <a:srgbClr val="020202"/>
                </a:solidFill>
              </a:defRPr>
            </a:pPr>
            <a:r>
              <a:rPr lang="en-US" dirty="0" smtClean="0">
                <a:latin typeface="Arial" panose="020B0604020202020204" pitchFamily="34" charset="0"/>
                <a:cs typeface="Arial" panose="020B0604020202020204" pitchFamily="34" charset="0"/>
              </a:rPr>
              <a:t>  </a:t>
            </a:r>
            <a:endParaRPr dirty="0">
              <a:latin typeface="Arial" panose="020B0604020202020204" pitchFamily="34" charset="0"/>
              <a:cs typeface="Arial" panose="020B0604020202020204" pitchFamily="34" charset="0"/>
            </a:endParaRPr>
          </a:p>
        </p:txBody>
      </p:sp>
      <p:sp>
        <p:nvSpPr>
          <p:cNvPr id="39" name="Shape 39"/>
          <p:cNvSpPr/>
          <p:nvPr/>
        </p:nvSpPr>
        <p:spPr>
          <a:xfrm>
            <a:off x="33673938" y="27185329"/>
            <a:ext cx="9385524" cy="70788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742950" indent="-742950">
              <a:defRPr sz="6000" b="1">
                <a:solidFill>
                  <a:srgbClr val="020202"/>
                </a:solidFill>
              </a:defRPr>
            </a:lvl1pPr>
          </a:lstStyle>
          <a:p>
            <a:r>
              <a:rPr sz="4000" dirty="0">
                <a:latin typeface="Arial" panose="020B0604020202020204" pitchFamily="34" charset="0"/>
                <a:cs typeface="Arial" panose="020B0604020202020204" pitchFamily="34" charset="0"/>
              </a:rPr>
              <a:t>References</a:t>
            </a:r>
          </a:p>
        </p:txBody>
      </p:sp>
      <p:sp>
        <p:nvSpPr>
          <p:cNvPr id="40" name="Shape 40"/>
          <p:cNvSpPr/>
          <p:nvPr/>
        </p:nvSpPr>
        <p:spPr>
          <a:xfrm>
            <a:off x="12737398" y="8321548"/>
            <a:ext cx="19540584" cy="9248686"/>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p>
            <a:pPr marL="320842" indent="-320842" algn="l">
              <a:buSzPct val="100000"/>
              <a:buFontTx/>
              <a:buChar char="•"/>
              <a:defRPr sz="3200">
                <a:solidFill>
                  <a:srgbClr val="000000"/>
                </a:solidFill>
              </a:defRPr>
            </a:pPr>
            <a:r>
              <a:rPr lang="en-US" sz="2900" dirty="0">
                <a:latin typeface="Arial" panose="020B0604020202020204" pitchFamily="34" charset="0"/>
                <a:cs typeface="Arial" panose="020B0604020202020204" pitchFamily="34" charset="0"/>
              </a:rPr>
              <a:t>Giving caregivers an infant-sized object to carry has been shown to lead to relief of heaviness in the chest and aching arms, as well as diminishing psychological suffering. About 600 bears are distributed across the United States each year by the Comfort Cub Program to parents who experienced an infant loss, which is only one of many established “weighted teddy bear” programs in the U.S. (Johnson, Moore, &amp; Ferris (</a:t>
            </a:r>
            <a:r>
              <a:rPr lang="en-US" sz="2900" dirty="0" err="1">
                <a:latin typeface="Arial" panose="020B0604020202020204" pitchFamily="34" charset="0"/>
                <a:cs typeface="Arial" panose="020B0604020202020204" pitchFamily="34" charset="0"/>
              </a:rPr>
              <a:t>n.d.</a:t>
            </a:r>
            <a:r>
              <a:rPr lang="en-US" sz="2900" dirty="0">
                <a:latin typeface="Arial" panose="020B0604020202020204" pitchFamily="34" charset="0"/>
                <a:cs typeface="Arial" panose="020B0604020202020204" pitchFamily="34" charset="0"/>
              </a:rPr>
              <a:t>)</a:t>
            </a:r>
          </a:p>
          <a:p>
            <a:pPr marL="320842" indent="-320842" algn="l">
              <a:buSzPct val="100000"/>
              <a:buFontTx/>
              <a:buChar char="•"/>
              <a:defRPr sz="3200">
                <a:solidFill>
                  <a:srgbClr val="000000"/>
                </a:solidFill>
              </a:defRPr>
            </a:pPr>
            <a:r>
              <a:rPr lang="en-US" sz="2900" dirty="0" err="1">
                <a:latin typeface="Arial" panose="020B0604020202020204" pitchFamily="34" charset="0"/>
                <a:cs typeface="Arial" panose="020B0604020202020204" pitchFamily="34" charset="0"/>
              </a:rPr>
              <a:t>Raitio</a:t>
            </a:r>
            <a:r>
              <a:rPr lang="en-US" sz="2900" dirty="0">
                <a:latin typeface="Arial" panose="020B0604020202020204" pitchFamily="34" charset="0"/>
                <a:cs typeface="Arial" panose="020B0604020202020204" pitchFamily="34" charset="0"/>
              </a:rPr>
              <a:t>, </a:t>
            </a:r>
            <a:r>
              <a:rPr lang="en-US" sz="2900" dirty="0" err="1">
                <a:latin typeface="Arial" panose="020B0604020202020204" pitchFamily="34" charset="0"/>
                <a:cs typeface="Arial" panose="020B0604020202020204" pitchFamily="34" charset="0"/>
              </a:rPr>
              <a:t>Kaunonen</a:t>
            </a:r>
            <a:r>
              <a:rPr lang="en-US" sz="2900" dirty="0">
                <a:latin typeface="Arial" panose="020B0604020202020204" pitchFamily="34" charset="0"/>
                <a:cs typeface="Arial" panose="020B0604020202020204" pitchFamily="34" charset="0"/>
              </a:rPr>
              <a:t>, and </a:t>
            </a:r>
            <a:r>
              <a:rPr lang="en-US" sz="2900" dirty="0" err="1">
                <a:latin typeface="Arial" panose="020B0604020202020204" pitchFamily="34" charset="0"/>
                <a:cs typeface="Arial" panose="020B0604020202020204" pitchFamily="34" charset="0"/>
              </a:rPr>
              <a:t>Aho</a:t>
            </a:r>
            <a:r>
              <a:rPr lang="en-US" sz="2900" dirty="0">
                <a:latin typeface="Arial" panose="020B0604020202020204" pitchFamily="34" charset="0"/>
                <a:cs typeface="Arial" panose="020B0604020202020204" pitchFamily="34" charset="0"/>
              </a:rPr>
              <a:t> (2015) evaluated the effectiveness of a bereavement follow-up intervention for grieving mothers after the death of a child. The study showed no difference in grief reduction between the control group and intervention group, but mothers in the intervention group reported increased effectiveness of coping and increased personal growth post intervention.</a:t>
            </a:r>
          </a:p>
          <a:p>
            <a:pPr marL="320842" indent="-320842" algn="l">
              <a:buSzPct val="100000"/>
              <a:buFontTx/>
              <a:buChar char="•"/>
              <a:defRPr sz="3200">
                <a:solidFill>
                  <a:srgbClr val="000000"/>
                </a:solidFill>
              </a:defRPr>
            </a:pPr>
            <a:r>
              <a:rPr lang="en-US" sz="2900" dirty="0" err="1" smtClean="0">
                <a:latin typeface="Arial" panose="020B0604020202020204" pitchFamily="34" charset="0"/>
                <a:cs typeface="Arial" panose="020B0604020202020204" pitchFamily="34" charset="0"/>
              </a:rPr>
              <a:t>Kavanaugh</a:t>
            </a:r>
            <a:r>
              <a:rPr lang="en-US" sz="2900" dirty="0" smtClean="0">
                <a:latin typeface="Arial" panose="020B0604020202020204" pitchFamily="34" charset="0"/>
                <a:cs typeface="Arial" panose="020B0604020202020204" pitchFamily="34" charset="0"/>
              </a:rPr>
              <a:t> </a:t>
            </a:r>
            <a:r>
              <a:rPr lang="en-US" sz="2900" dirty="0">
                <a:latin typeface="Arial" panose="020B0604020202020204" pitchFamily="34" charset="0"/>
                <a:cs typeface="Arial" panose="020B0604020202020204" pitchFamily="34" charset="0"/>
              </a:rPr>
              <a:t>and Hershberger (2005) emphasized the importance of “creating and cherishing” memories of the infant in cases of infant loss, particularly the importance of holding infants. While this study does not use a weighted teddy bear in the process of bereavement in perinatal loss, the importance of holding in these moments could be used to support the belief that an item to hold may ease pain and grief and create greater satisfaction with bereavement care</a:t>
            </a:r>
            <a:r>
              <a:rPr lang="en-US" sz="2900" dirty="0" smtClean="0">
                <a:latin typeface="Arial" panose="020B0604020202020204" pitchFamily="34" charset="0"/>
                <a:cs typeface="Arial" panose="020B0604020202020204" pitchFamily="34" charset="0"/>
              </a:rPr>
              <a:t>.</a:t>
            </a:r>
          </a:p>
          <a:p>
            <a:pPr marL="320842" indent="-320842" algn="l">
              <a:buSzPct val="100000"/>
              <a:buFontTx/>
              <a:buChar char="•"/>
              <a:defRPr sz="3200">
                <a:solidFill>
                  <a:srgbClr val="000000"/>
                </a:solidFill>
              </a:defRPr>
            </a:pPr>
            <a:r>
              <a:rPr lang="en-US" sz="2900" dirty="0" smtClean="0">
                <a:latin typeface="Arial" panose="020B0604020202020204" pitchFamily="34" charset="0"/>
                <a:cs typeface="Arial" panose="020B0604020202020204" pitchFamily="34" charset="0"/>
              </a:rPr>
              <a:t>A study exploring emotional symptoms and physical health of bereaved parents done by Miles (1985) showed higher rates of somatization, anxiety, depression, interpersonal sensitivity, and obsessive compulsion in bereaved parents than in non-bereaved parents.</a:t>
            </a:r>
          </a:p>
          <a:p>
            <a:pPr marL="320842" indent="-320842" algn="l">
              <a:buSzPct val="100000"/>
              <a:buFontTx/>
              <a:buChar char="•"/>
              <a:defRPr sz="3200">
                <a:solidFill>
                  <a:srgbClr val="000000"/>
                </a:solidFill>
              </a:defRPr>
            </a:pPr>
            <a:r>
              <a:rPr lang="en-US" sz="2900" dirty="0" smtClean="0">
                <a:latin typeface="Arial" panose="020B0604020202020204" pitchFamily="34" charset="0"/>
                <a:cs typeface="Arial" panose="020B0604020202020204" pitchFamily="34" charset="0"/>
              </a:rPr>
              <a:t>According to </a:t>
            </a:r>
            <a:r>
              <a:rPr lang="en-US" sz="2900" dirty="0" err="1" smtClean="0">
                <a:latin typeface="Arial" panose="020B0604020202020204" pitchFamily="34" charset="0"/>
                <a:cs typeface="Arial" panose="020B0604020202020204" pitchFamily="34" charset="0"/>
              </a:rPr>
              <a:t>Fanos</a:t>
            </a:r>
            <a:r>
              <a:rPr lang="en-US" sz="2900" dirty="0" smtClean="0">
                <a:latin typeface="Arial" panose="020B0604020202020204" pitchFamily="34" charset="0"/>
                <a:cs typeface="Arial" panose="020B0604020202020204" pitchFamily="34" charset="0"/>
              </a:rPr>
              <a:t>, Little, and Edwards (2009), little is known about the consequences of an infant loss on the siblings. Not only does it have a significant impact on the parents, but it also influences the siblings who were alive or even born after the infant death occurred. Infant death as well as  the parental response can lead to anger, guilt, sorrow, helplessness, and depressive symptoms for siblings. These weighted bears are not limited to parents, but are encouraged to be used throughout the family. </a:t>
            </a:r>
            <a:endParaRPr lang="en-US" sz="2900" dirty="0">
              <a:latin typeface="Arial" panose="020B0604020202020204" pitchFamily="34" charset="0"/>
              <a:cs typeface="Arial" panose="020B0604020202020204" pitchFamily="34" charset="0"/>
            </a:endParaRPr>
          </a:p>
        </p:txBody>
      </p:sp>
      <p:sp>
        <p:nvSpPr>
          <p:cNvPr id="43" name="Shape 43"/>
          <p:cNvSpPr/>
          <p:nvPr/>
        </p:nvSpPr>
        <p:spPr>
          <a:xfrm>
            <a:off x="457200" y="26288999"/>
            <a:ext cx="11408079" cy="6096001"/>
          </a:xfrm>
          <a:prstGeom prst="roundRect">
            <a:avLst>
              <a:gd name="adj" fmla="val 8087"/>
            </a:avLst>
          </a:prstGeom>
          <a:solidFill>
            <a:schemeClr val="tx1">
              <a:lumMod val="75000"/>
            </a:schemeClr>
          </a:solidFill>
          <a:ln/>
        </p:spPr>
        <p:style>
          <a:lnRef idx="3">
            <a:schemeClr val="lt1"/>
          </a:lnRef>
          <a:fillRef idx="1">
            <a:schemeClr val="accent2"/>
          </a:fillRef>
          <a:effectRef idx="1">
            <a:schemeClr val="accent2"/>
          </a:effectRef>
          <a:fontRef idx="minor">
            <a:schemeClr val="lt1"/>
          </a:fontRef>
        </p:style>
        <p:txBody>
          <a:bodyPr lIns="45719" rIns="45719" anchor="ctr"/>
          <a:lstStyle/>
          <a:p>
            <a:pPr marL="457200" indent="-457200" algn="l">
              <a:buFont typeface="Arial"/>
              <a:buChar char="•"/>
              <a:defRPr>
                <a:solidFill>
                  <a:srgbClr val="020202"/>
                </a:solidFill>
              </a:defRPr>
            </a:pPr>
            <a:endParaRPr lang="en-US" sz="2900" dirty="0" smtClean="0">
              <a:latin typeface="Arial" panose="020B0604020202020204" pitchFamily="34" charset="0"/>
              <a:cs typeface="Arial" panose="020B0604020202020204" pitchFamily="34" charset="0"/>
            </a:endParaRPr>
          </a:p>
          <a:p>
            <a:pPr marL="457200" indent="-457200" algn="l">
              <a:buFont typeface="Arial"/>
              <a:buChar char="•"/>
              <a:defRPr>
                <a:solidFill>
                  <a:srgbClr val="020202"/>
                </a:solidFill>
              </a:defRPr>
            </a:pPr>
            <a:endParaRPr lang="en-US" sz="2900" dirty="0">
              <a:latin typeface="Arial" panose="020B0604020202020204" pitchFamily="34" charset="0"/>
              <a:cs typeface="Arial" panose="020B0604020202020204" pitchFamily="34" charset="0"/>
            </a:endParaRPr>
          </a:p>
          <a:p>
            <a:pPr marL="457200" indent="-457200" algn="l">
              <a:buFont typeface="Arial"/>
              <a:buChar char="•"/>
              <a:defRPr>
                <a:solidFill>
                  <a:srgbClr val="020202"/>
                </a:solidFill>
              </a:defRPr>
            </a:pPr>
            <a:r>
              <a:rPr lang="en-US" sz="2900" dirty="0" smtClean="0">
                <a:latin typeface="Arial" panose="020B0604020202020204" pitchFamily="34" charset="0"/>
                <a:cs typeface="Arial" panose="020B0604020202020204" pitchFamily="34" charset="0"/>
              </a:rPr>
              <a:t>Conducted </a:t>
            </a:r>
            <a:r>
              <a:rPr lang="en-US" sz="2900" dirty="0">
                <a:latin typeface="Arial" panose="020B0604020202020204" pitchFamily="34" charset="0"/>
                <a:cs typeface="Arial" panose="020B0604020202020204" pitchFamily="34" charset="0"/>
              </a:rPr>
              <a:t>a literature review to identify new practices that have the potential to improve parent experience during bereavement. </a:t>
            </a:r>
            <a:r>
              <a:rPr lang="en-US" sz="2900" dirty="0" smtClean="0">
                <a:latin typeface="Arial" panose="020B0604020202020204" pitchFamily="34" charset="0"/>
                <a:cs typeface="Arial" panose="020B0604020202020204" pitchFamily="34" charset="0"/>
              </a:rPr>
              <a:t>Searched </a:t>
            </a:r>
            <a:r>
              <a:rPr lang="en-US" sz="2900" dirty="0">
                <a:latin typeface="Arial" panose="020B0604020202020204" pitchFamily="34" charset="0"/>
                <a:cs typeface="Arial" panose="020B0604020202020204" pitchFamily="34" charset="0"/>
              </a:rPr>
              <a:t>terms include “bereavement,” “infant loss,” and “</a:t>
            </a:r>
            <a:r>
              <a:rPr lang="en-US" sz="2900" dirty="0" err="1">
                <a:latin typeface="Arial" panose="020B0604020202020204" pitchFamily="34" charset="0"/>
                <a:cs typeface="Arial" panose="020B0604020202020204" pitchFamily="34" charset="0"/>
              </a:rPr>
              <a:t>nicu</a:t>
            </a:r>
            <a:r>
              <a:rPr lang="en-US" sz="2900" dirty="0">
                <a:latin typeface="Arial" panose="020B0604020202020204" pitchFamily="34" charset="0"/>
                <a:cs typeface="Arial" panose="020B0604020202020204" pitchFamily="34" charset="0"/>
              </a:rPr>
              <a:t>.”</a:t>
            </a:r>
          </a:p>
          <a:p>
            <a:pPr marL="457200" indent="-457200" algn="l">
              <a:buFont typeface="Arial"/>
              <a:buChar char="•"/>
              <a:defRPr>
                <a:solidFill>
                  <a:srgbClr val="020202"/>
                </a:solidFill>
              </a:defRPr>
            </a:pPr>
            <a:r>
              <a:rPr lang="en-US" sz="2900" dirty="0" smtClean="0">
                <a:latin typeface="Arial" panose="020B0604020202020204" pitchFamily="34" charset="0"/>
                <a:cs typeface="Arial" panose="020B0604020202020204" pitchFamily="34" charset="0"/>
              </a:rPr>
              <a:t>Reviewed </a:t>
            </a:r>
            <a:r>
              <a:rPr lang="en-US" sz="2900" dirty="0" smtClean="0">
                <a:latin typeface="Arial" panose="020B0604020202020204" pitchFamily="34" charset="0"/>
                <a:cs typeface="Arial" panose="020B0604020202020204" pitchFamily="34" charset="0"/>
              </a:rPr>
              <a:t>data gathered from current weighted teddy bear programs in comparable institutions to collect projected survey results.</a:t>
            </a:r>
            <a:endParaRPr lang="en-US" sz="2900" dirty="0">
              <a:latin typeface="Arial" panose="020B0604020202020204" pitchFamily="34" charset="0"/>
              <a:cs typeface="Arial" panose="020B0604020202020204" pitchFamily="34" charset="0"/>
            </a:endParaRPr>
          </a:p>
          <a:p>
            <a:pPr marL="457200" indent="-457200" algn="l">
              <a:buFont typeface="Arial"/>
              <a:buChar char="•"/>
              <a:defRPr>
                <a:solidFill>
                  <a:srgbClr val="020202"/>
                </a:solidFill>
              </a:defRPr>
            </a:pPr>
            <a:r>
              <a:rPr lang="en-US" sz="2900" dirty="0" smtClean="0">
                <a:latin typeface="Arial" panose="020B0604020202020204" pitchFamily="34" charset="0"/>
                <a:cs typeface="Arial" panose="020B0604020202020204" pitchFamily="34" charset="0"/>
              </a:rPr>
              <a:t>Consulted </a:t>
            </a:r>
            <a:r>
              <a:rPr lang="en-US" sz="2900" dirty="0" smtClean="0">
                <a:latin typeface="Arial" panose="020B0604020202020204" pitchFamily="34" charset="0"/>
                <a:cs typeface="Arial" panose="020B0604020202020204" pitchFamily="34" charset="0"/>
              </a:rPr>
              <a:t>with the Family Centered Care and </a:t>
            </a:r>
            <a:r>
              <a:rPr lang="en-US" sz="2900" dirty="0" smtClean="0">
                <a:latin typeface="Arial" panose="020B0604020202020204" pitchFamily="34" charset="0"/>
                <a:cs typeface="Arial" panose="020B0604020202020204" pitchFamily="34" charset="0"/>
              </a:rPr>
              <a:t>the Comfort </a:t>
            </a:r>
            <a:r>
              <a:rPr lang="en-US" sz="2900" dirty="0" smtClean="0">
                <a:latin typeface="Arial" panose="020B0604020202020204" pitchFamily="34" charset="0"/>
                <a:cs typeface="Arial" panose="020B0604020202020204" pitchFamily="34" charset="0"/>
              </a:rPr>
              <a:t>Care Committees to determine the current needs of bereaved families in the NICCU. </a:t>
            </a:r>
            <a:endParaRPr sz="2900" dirty="0">
              <a:latin typeface="Arial" panose="020B0604020202020204" pitchFamily="34" charset="0"/>
              <a:cs typeface="Arial" panose="020B0604020202020204" pitchFamily="34" charset="0"/>
            </a:endParaRPr>
          </a:p>
        </p:txBody>
      </p:sp>
      <p:sp>
        <p:nvSpPr>
          <p:cNvPr id="44" name="Shape 44"/>
          <p:cNvSpPr/>
          <p:nvPr/>
        </p:nvSpPr>
        <p:spPr>
          <a:xfrm>
            <a:off x="710434" y="27736800"/>
            <a:ext cx="10871966" cy="508041"/>
          </a:xfrm>
          <a:prstGeom prst="rect">
            <a:avLst/>
          </a:prstGeom>
          <a:noFill/>
          <a:ln w="12700">
            <a:miter lim="400000"/>
          </a:ln>
          <a:extLst>
            <a:ext uri="{C572A759-6A51-4108-AA02-DFA0A04FC94B}">
              <ma14:wrappingTextBoxFlag xmlns:ma14="http://schemas.microsoft.com/office/mac/drawingml/2011/main" val="1"/>
            </a:ext>
          </a:extLst>
        </p:spPr>
        <p:txBody>
          <a:bodyPr wrap="square" lIns="30584" tIns="30584" rIns="30584" bIns="30584">
            <a:spAutoFit/>
          </a:bodyPr>
          <a:lstStyle/>
          <a:p>
            <a:pPr marL="742950" indent="-742950" algn="l">
              <a:spcBef>
                <a:spcPts val="600"/>
              </a:spcBef>
              <a:buSzPct val="100000"/>
              <a:buFont typeface="Arial"/>
              <a:buChar char="•"/>
              <a:defRPr sz="3200">
                <a:solidFill>
                  <a:srgbClr val="020202"/>
                </a:solidFill>
              </a:defRPr>
            </a:pPr>
            <a:endParaRPr sz="2900" dirty="0">
              <a:latin typeface="Arial" panose="020B0604020202020204" pitchFamily="34" charset="0"/>
              <a:cs typeface="Arial" panose="020B0604020202020204" pitchFamily="34" charset="0"/>
            </a:endParaRPr>
          </a:p>
        </p:txBody>
      </p:sp>
      <p:sp>
        <p:nvSpPr>
          <p:cNvPr id="45" name="Shape 45"/>
          <p:cNvSpPr/>
          <p:nvPr/>
        </p:nvSpPr>
        <p:spPr>
          <a:xfrm>
            <a:off x="1268258" y="6996687"/>
            <a:ext cx="9829801" cy="12003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389437">
              <a:spcBef>
                <a:spcPts val="4500"/>
              </a:spcBef>
              <a:defRPr sz="7500" b="1">
                <a:solidFill>
                  <a:srgbClr val="020202"/>
                </a:solidFill>
              </a:defRPr>
            </a:lvl1pPr>
          </a:lstStyle>
          <a:p>
            <a:r>
              <a:rPr sz="7000" dirty="0">
                <a:latin typeface="Arial" panose="020B0604020202020204" pitchFamily="34" charset="0"/>
                <a:cs typeface="Arial" panose="020B0604020202020204" pitchFamily="34" charset="0"/>
              </a:rPr>
              <a:t>Purpose</a:t>
            </a:r>
          </a:p>
        </p:txBody>
      </p:sp>
      <p:sp>
        <p:nvSpPr>
          <p:cNvPr id="46" name="Shape 46"/>
          <p:cNvSpPr/>
          <p:nvPr/>
        </p:nvSpPr>
        <p:spPr>
          <a:xfrm>
            <a:off x="17592790" y="7012075"/>
            <a:ext cx="9829801" cy="11695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389437">
              <a:spcBef>
                <a:spcPts val="4500"/>
              </a:spcBef>
              <a:defRPr sz="7500" b="1">
                <a:solidFill>
                  <a:srgbClr val="020202"/>
                </a:solidFill>
              </a:defRPr>
            </a:lvl1pPr>
          </a:lstStyle>
          <a:p>
            <a:r>
              <a:rPr sz="7000" dirty="0">
                <a:latin typeface="Arial" panose="020B0604020202020204" pitchFamily="34" charset="0"/>
                <a:cs typeface="Arial" panose="020B0604020202020204" pitchFamily="34" charset="0"/>
              </a:rPr>
              <a:t>Literature Review</a:t>
            </a:r>
          </a:p>
        </p:txBody>
      </p:sp>
      <p:sp>
        <p:nvSpPr>
          <p:cNvPr id="47" name="Shape 47"/>
          <p:cNvSpPr/>
          <p:nvPr/>
        </p:nvSpPr>
        <p:spPr>
          <a:xfrm>
            <a:off x="1268258" y="26319728"/>
            <a:ext cx="9829801" cy="11695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389437">
              <a:spcBef>
                <a:spcPts val="4500"/>
              </a:spcBef>
              <a:defRPr sz="7500" b="1">
                <a:solidFill>
                  <a:srgbClr val="020202"/>
                </a:solidFill>
              </a:defRPr>
            </a:lvl1pPr>
          </a:lstStyle>
          <a:p>
            <a:r>
              <a:rPr sz="7000" dirty="0">
                <a:latin typeface="Arial" panose="020B0604020202020204" pitchFamily="34" charset="0"/>
                <a:cs typeface="Arial" panose="020B0604020202020204" pitchFamily="34" charset="0"/>
              </a:rPr>
              <a:t>Methodology</a:t>
            </a:r>
          </a:p>
        </p:txBody>
      </p:sp>
      <p:sp>
        <p:nvSpPr>
          <p:cNvPr id="48" name="Shape 48"/>
          <p:cNvSpPr/>
          <p:nvPr/>
        </p:nvSpPr>
        <p:spPr>
          <a:xfrm>
            <a:off x="786635" y="8153400"/>
            <a:ext cx="10719564" cy="538609"/>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p>
            <a:pPr marL="457200" indent="-457200" algn="l">
              <a:buSzPct val="100000"/>
              <a:buFont typeface="Arial"/>
              <a:buChar char="•"/>
              <a:defRPr sz="3200">
                <a:solidFill>
                  <a:srgbClr val="000000"/>
                </a:solidFill>
              </a:defRPr>
            </a:pPr>
            <a:endParaRPr sz="2900" dirty="0">
              <a:latin typeface="Arial" panose="020B0604020202020204" pitchFamily="34" charset="0"/>
              <a:cs typeface="Arial" panose="020B0604020202020204" pitchFamily="34" charset="0"/>
            </a:endParaRPr>
          </a:p>
        </p:txBody>
      </p:sp>
      <p:sp>
        <p:nvSpPr>
          <p:cNvPr id="50" name="Shape 50"/>
          <p:cNvSpPr/>
          <p:nvPr/>
        </p:nvSpPr>
        <p:spPr>
          <a:xfrm>
            <a:off x="1300764" y="17796600"/>
            <a:ext cx="9952108" cy="11695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389437">
              <a:spcBef>
                <a:spcPts val="4500"/>
              </a:spcBef>
              <a:defRPr sz="7500" b="1">
                <a:solidFill>
                  <a:srgbClr val="020202"/>
                </a:solidFill>
              </a:defRPr>
            </a:lvl1pPr>
          </a:lstStyle>
          <a:p>
            <a:r>
              <a:rPr sz="7000" dirty="0">
                <a:latin typeface="Arial" panose="020B0604020202020204" pitchFamily="34" charset="0"/>
                <a:cs typeface="Arial" panose="020B0604020202020204" pitchFamily="34" charset="0"/>
              </a:rPr>
              <a:t>Background</a:t>
            </a:r>
          </a:p>
        </p:txBody>
      </p:sp>
      <p:sp>
        <p:nvSpPr>
          <p:cNvPr id="51" name="Shape 51"/>
          <p:cNvSpPr/>
          <p:nvPr/>
        </p:nvSpPr>
        <p:spPr>
          <a:xfrm>
            <a:off x="33299400" y="8539671"/>
            <a:ext cx="9818143" cy="9017853"/>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p>
            <a:pPr algn="l">
              <a:defRPr sz="3200">
                <a:solidFill>
                  <a:srgbClr val="000000"/>
                </a:solidFill>
              </a:defRPr>
            </a:pPr>
            <a:endParaRPr lang="en-US" sz="2900" dirty="0" smtClean="0">
              <a:latin typeface="Arial" panose="020B0604020202020204" pitchFamily="34" charset="0"/>
              <a:cs typeface="Arial" panose="020B0604020202020204" pitchFamily="34" charset="0"/>
            </a:endParaRPr>
          </a:p>
          <a:p>
            <a:pPr algn="l">
              <a:defRPr sz="3200">
                <a:solidFill>
                  <a:srgbClr val="000000"/>
                </a:solidFill>
              </a:defRPr>
            </a:pPr>
            <a:r>
              <a:rPr lang="en-US" sz="2900" u="sng" dirty="0" smtClean="0">
                <a:latin typeface="Arial" panose="020B0604020202020204" pitchFamily="34" charset="0"/>
                <a:cs typeface="Arial" panose="020B0604020202020204" pitchFamily="34" charset="0"/>
              </a:rPr>
              <a:t>Barriers</a:t>
            </a:r>
            <a:endParaRPr lang="en-US" sz="2900" u="sng" dirty="0">
              <a:latin typeface="Arial" panose="020B0604020202020204" pitchFamily="34" charset="0"/>
              <a:cs typeface="Arial" panose="020B0604020202020204" pitchFamily="34" charset="0"/>
            </a:endParaRPr>
          </a:p>
          <a:p>
            <a:pPr algn="l">
              <a:defRPr sz="3200">
                <a:solidFill>
                  <a:srgbClr val="000000"/>
                </a:solidFill>
              </a:defRPr>
            </a:pPr>
            <a:endParaRPr lang="en-US" sz="2900" dirty="0">
              <a:latin typeface="Arial" panose="020B0604020202020204" pitchFamily="34" charset="0"/>
              <a:cs typeface="Arial" panose="020B0604020202020204" pitchFamily="34" charset="0"/>
            </a:endParaRPr>
          </a:p>
          <a:p>
            <a:pPr marL="457200" indent="-457200" algn="l">
              <a:buFont typeface="Arial"/>
              <a:buChar char="•"/>
              <a:defRPr sz="3200">
                <a:solidFill>
                  <a:srgbClr val="000000"/>
                </a:solidFill>
              </a:defRPr>
            </a:pPr>
            <a:r>
              <a:rPr lang="en-US" sz="2900" dirty="0">
                <a:latin typeface="Arial" panose="020B0604020202020204" pitchFamily="34" charset="0"/>
                <a:cs typeface="Arial" panose="020B0604020202020204" pitchFamily="34" charset="0"/>
              </a:rPr>
              <a:t>Difficulty following up with parents post infant demise to measure the impact of the bears</a:t>
            </a:r>
          </a:p>
          <a:p>
            <a:pPr marL="457200" indent="-457200" algn="l">
              <a:buFont typeface="Arial"/>
              <a:buChar char="•"/>
              <a:defRPr sz="3200">
                <a:solidFill>
                  <a:srgbClr val="000000"/>
                </a:solidFill>
              </a:defRPr>
            </a:pPr>
            <a:r>
              <a:rPr lang="en-US" sz="2900" dirty="0">
                <a:latin typeface="Arial" panose="020B0604020202020204" pitchFamily="34" charset="0"/>
                <a:cs typeface="Arial" panose="020B0604020202020204" pitchFamily="34" charset="0"/>
              </a:rPr>
              <a:t>Lack of research done on the use of weighted bears and their outcomes</a:t>
            </a:r>
          </a:p>
          <a:p>
            <a:pPr marL="457200" indent="-457200" algn="l">
              <a:buFont typeface="Arial"/>
              <a:buChar char="•"/>
              <a:defRPr sz="3200">
                <a:solidFill>
                  <a:srgbClr val="000000"/>
                </a:solidFill>
              </a:defRPr>
            </a:pPr>
            <a:r>
              <a:rPr lang="en-US" sz="2900" dirty="0">
                <a:latin typeface="Arial" panose="020B0604020202020204" pitchFamily="34" charset="0"/>
                <a:cs typeface="Arial" panose="020B0604020202020204" pitchFamily="34" charset="0"/>
              </a:rPr>
              <a:t>No baseline data has been collected on services prior to implementing the bears in the </a:t>
            </a:r>
            <a:r>
              <a:rPr lang="en-US" sz="2900" dirty="0" smtClean="0">
                <a:latin typeface="Arial" panose="020B0604020202020204" pitchFamily="34" charset="0"/>
                <a:cs typeface="Arial" panose="020B0604020202020204" pitchFamily="34" charset="0"/>
              </a:rPr>
              <a:t>NICCU</a:t>
            </a:r>
          </a:p>
          <a:p>
            <a:pPr algn="l">
              <a:defRPr sz="3200">
                <a:solidFill>
                  <a:srgbClr val="000000"/>
                </a:solidFill>
              </a:defRPr>
            </a:pPr>
            <a:endParaRPr lang="en-US" sz="2900" dirty="0">
              <a:latin typeface="Arial" panose="020B0604020202020204" pitchFamily="34" charset="0"/>
              <a:cs typeface="Arial" panose="020B0604020202020204" pitchFamily="34" charset="0"/>
            </a:endParaRPr>
          </a:p>
          <a:p>
            <a:pPr algn="l">
              <a:defRPr sz="3200">
                <a:solidFill>
                  <a:srgbClr val="000000"/>
                </a:solidFill>
              </a:defRPr>
            </a:pPr>
            <a:r>
              <a:rPr lang="en-US" sz="2900" u="sng" dirty="0" smtClean="0">
                <a:latin typeface="Arial" panose="020B0604020202020204" pitchFamily="34" charset="0"/>
                <a:cs typeface="Arial" panose="020B0604020202020204" pitchFamily="34" charset="0"/>
              </a:rPr>
              <a:t>Future Goals</a:t>
            </a:r>
          </a:p>
          <a:p>
            <a:pPr algn="l">
              <a:defRPr sz="3200">
                <a:solidFill>
                  <a:srgbClr val="000000"/>
                </a:solidFill>
              </a:defRPr>
            </a:pPr>
            <a:endParaRPr lang="en-US" sz="2900" u="sng" dirty="0" smtClean="0">
              <a:latin typeface="Arial" panose="020B0604020202020204" pitchFamily="34" charset="0"/>
              <a:cs typeface="Arial" panose="020B0604020202020204" pitchFamily="34" charset="0"/>
            </a:endParaRPr>
          </a:p>
          <a:p>
            <a:pPr marL="457200" indent="-457200" algn="l">
              <a:buFont typeface="Arial"/>
              <a:buChar char="•"/>
              <a:defRPr sz="3200">
                <a:solidFill>
                  <a:srgbClr val="000000"/>
                </a:solidFill>
              </a:defRPr>
            </a:pPr>
            <a:r>
              <a:rPr lang="en-US" sz="2900" dirty="0" smtClean="0">
                <a:latin typeface="Arial" panose="020B0604020202020204" pitchFamily="34" charset="0"/>
                <a:cs typeface="Arial" panose="020B0604020202020204" pitchFamily="34" charset="0"/>
              </a:rPr>
              <a:t>Introduce use of bears for parents of infants with critical airways</a:t>
            </a:r>
          </a:p>
          <a:p>
            <a:pPr marL="457200" indent="-457200" algn="l">
              <a:buFont typeface="Arial"/>
              <a:buChar char="•"/>
              <a:defRPr sz="3200">
                <a:solidFill>
                  <a:srgbClr val="000000"/>
                </a:solidFill>
              </a:defRPr>
            </a:pPr>
            <a:r>
              <a:rPr lang="en-US" sz="2900" dirty="0" smtClean="0">
                <a:latin typeface="Arial" panose="020B0604020202020204" pitchFamily="34" charset="0"/>
                <a:cs typeface="Arial" panose="020B0604020202020204" pitchFamily="34" charset="0"/>
              </a:rPr>
              <a:t>Implement use of bears throughout the hospital for families experiencing a loss</a:t>
            </a:r>
          </a:p>
          <a:p>
            <a:pPr marL="457200" indent="-457200" algn="l">
              <a:buFont typeface="Arial"/>
              <a:buChar char="•"/>
              <a:defRPr sz="3200">
                <a:solidFill>
                  <a:srgbClr val="000000"/>
                </a:solidFill>
              </a:defRPr>
            </a:pPr>
            <a:r>
              <a:rPr lang="en-US" sz="2900" dirty="0" smtClean="0">
                <a:latin typeface="Arial" panose="020B0604020202020204" pitchFamily="34" charset="0"/>
                <a:cs typeface="Arial" panose="020B0604020202020204" pitchFamily="34" charset="0"/>
              </a:rPr>
              <a:t>Monitor family satisfaction with bereavement services at CHLA and occurrence the “Empty Arms Syndrome” in families. </a:t>
            </a:r>
          </a:p>
          <a:p>
            <a:pPr algn="l">
              <a:defRPr sz="3200">
                <a:solidFill>
                  <a:srgbClr val="000000"/>
                </a:solidFill>
              </a:defRPr>
            </a:pPr>
            <a:endParaRPr lang="en-US" sz="2900" b="1" dirty="0" smtClean="0">
              <a:latin typeface="Arial" panose="020B0604020202020204" pitchFamily="34" charset="0"/>
              <a:cs typeface="Arial" panose="020B0604020202020204" pitchFamily="34" charset="0"/>
            </a:endParaRPr>
          </a:p>
        </p:txBody>
      </p:sp>
      <p:sp>
        <p:nvSpPr>
          <p:cNvPr id="3" name="TextBox 2"/>
          <p:cNvSpPr txBox="1"/>
          <p:nvPr/>
        </p:nvSpPr>
        <p:spPr>
          <a:xfrm>
            <a:off x="587325" y="19043095"/>
            <a:ext cx="11267615" cy="6786472"/>
          </a:xfrm>
          <a:prstGeom prst="rect">
            <a:avLst/>
          </a:prstGeom>
          <a:noFill/>
        </p:spPr>
        <p:txBody>
          <a:bodyPr wrap="square" rtlCol="0">
            <a:spAutoFit/>
          </a:bodyPr>
          <a:lstStyle/>
          <a:p>
            <a:r>
              <a:rPr lang="en-US" sz="2900" dirty="0">
                <a:solidFill>
                  <a:schemeClr val="bg1"/>
                </a:solidFill>
                <a:latin typeface="Arial" panose="020B0604020202020204" pitchFamily="34" charset="0"/>
                <a:cs typeface="Arial" panose="020B0604020202020204" pitchFamily="34" charset="0"/>
              </a:rPr>
              <a:t>The Steven &amp; Alexandra Cohen Foundation Newborn and Infant Critical Care Unit (NICCU) is a level IV, 58-bed critical care unit at Children’s Hospital Los Angeles. In 2016, </a:t>
            </a:r>
            <a:r>
              <a:rPr lang="en-US" sz="2900" dirty="0" smtClean="0">
                <a:solidFill>
                  <a:schemeClr val="bg1"/>
                </a:solidFill>
                <a:latin typeface="Arial" panose="020B0604020202020204" pitchFamily="34" charset="0"/>
                <a:cs typeface="Arial" panose="020B0604020202020204" pitchFamily="34" charset="0"/>
              </a:rPr>
              <a:t>27 </a:t>
            </a:r>
            <a:r>
              <a:rPr lang="en-US" sz="2900" dirty="0">
                <a:solidFill>
                  <a:schemeClr val="bg1"/>
                </a:solidFill>
                <a:latin typeface="Arial" panose="020B0604020202020204" pitchFamily="34" charset="0"/>
                <a:cs typeface="Arial" panose="020B0604020202020204" pitchFamily="34" charset="0"/>
              </a:rPr>
              <a:t>out of </a:t>
            </a:r>
            <a:r>
              <a:rPr lang="en-US" sz="2900" dirty="0" smtClean="0">
                <a:solidFill>
                  <a:schemeClr val="bg1"/>
                </a:solidFill>
                <a:latin typeface="Arial" panose="020B0604020202020204" pitchFamily="34" charset="0"/>
                <a:cs typeface="Arial" panose="020B0604020202020204" pitchFamily="34" charset="0"/>
              </a:rPr>
              <a:t>677 </a:t>
            </a:r>
            <a:r>
              <a:rPr lang="en-US" sz="2900" dirty="0">
                <a:solidFill>
                  <a:schemeClr val="bg1"/>
                </a:solidFill>
                <a:latin typeface="Arial" panose="020B0604020202020204" pitchFamily="34" charset="0"/>
                <a:cs typeface="Arial" panose="020B0604020202020204" pitchFamily="34" charset="0"/>
              </a:rPr>
              <a:t>infants passed away in the NICCU. Current bereavement services consist of preparing pictures, molds, and hand or footprints of the infant, along with providing a comfort care basket and infant clothing to the family. Psychological and Spiritual Care Services are resources provided to families as needed. Research shows that bereaved families can experience a phenomenon known as “Empty Arms Syndrome.” Empty Arms Syndrome is described as a void felt after the loss of a child; it is not currently accounted for in the NICCU bereavement services. Providing families with a weighted teddy bear has the potential to decrease the incidence of this syndrome and also increase familial gratitude of bereavement services </a:t>
            </a:r>
            <a:r>
              <a:rPr lang="en-US" sz="2900" dirty="0" smtClean="0">
                <a:solidFill>
                  <a:schemeClr val="bg1"/>
                </a:solidFill>
                <a:latin typeface="Arial" panose="020B0604020202020204" pitchFamily="34" charset="0"/>
                <a:cs typeface="Arial" panose="020B0604020202020204" pitchFamily="34" charset="0"/>
              </a:rPr>
              <a:t>provided.</a:t>
            </a:r>
            <a:endParaRPr lang="en-US" sz="2900" dirty="0">
              <a:solidFill>
                <a:schemeClr val="bg1"/>
              </a:solidFill>
              <a:latin typeface="Arial" panose="020B0604020202020204" pitchFamily="34" charset="0"/>
              <a:cs typeface="Arial" panose="020B0604020202020204" pitchFamily="34" charset="0"/>
            </a:endParaRPr>
          </a:p>
        </p:txBody>
      </p:sp>
      <p:sp>
        <p:nvSpPr>
          <p:cNvPr id="49" name="Shape 28"/>
          <p:cNvSpPr/>
          <p:nvPr/>
        </p:nvSpPr>
        <p:spPr>
          <a:xfrm>
            <a:off x="32994601" y="23317200"/>
            <a:ext cx="10338576" cy="3292990"/>
          </a:xfrm>
          <a:prstGeom prst="roundRect">
            <a:avLst>
              <a:gd name="adj" fmla="val 10058"/>
            </a:avLst>
          </a:prstGeom>
          <a:solidFill>
            <a:schemeClr val="tx1">
              <a:lumMod val="75000"/>
            </a:schemeClr>
          </a:solidFill>
          <a:ln/>
        </p:spPr>
        <p:style>
          <a:lnRef idx="3">
            <a:schemeClr val="lt1"/>
          </a:lnRef>
          <a:fillRef idx="1">
            <a:schemeClr val="accent2"/>
          </a:fillRef>
          <a:effectRef idx="1">
            <a:schemeClr val="accent2"/>
          </a:effectRef>
          <a:fontRef idx="minor">
            <a:schemeClr val="lt1"/>
          </a:fontRef>
        </p:style>
        <p:txBody>
          <a:bodyPr lIns="45719" rIns="45719" anchor="ctr"/>
          <a:lstStyle/>
          <a:p>
            <a:pPr>
              <a:defRPr>
                <a:solidFill>
                  <a:srgbClr val="020202"/>
                </a:solidFill>
              </a:defRPr>
            </a:pPr>
            <a:endParaRPr>
              <a:latin typeface="Arial" panose="020B0604020202020204" pitchFamily="34" charset="0"/>
              <a:cs typeface="Arial" panose="020B0604020202020204" pitchFamily="34" charset="0"/>
            </a:endParaRPr>
          </a:p>
        </p:txBody>
      </p:sp>
      <p:sp>
        <p:nvSpPr>
          <p:cNvPr id="6" name="Rectangle 5"/>
          <p:cNvSpPr/>
          <p:nvPr/>
        </p:nvSpPr>
        <p:spPr>
          <a:xfrm>
            <a:off x="34057912" y="23412271"/>
            <a:ext cx="8340745" cy="1200329"/>
          </a:xfrm>
          <a:prstGeom prst="rect">
            <a:avLst/>
          </a:prstGeom>
        </p:spPr>
        <p:txBody>
          <a:bodyPr wrap="none">
            <a:spAutoFit/>
          </a:bodyPr>
          <a:lstStyle/>
          <a:p>
            <a:r>
              <a:rPr lang="en-US" sz="7000" b="1" dirty="0" smtClean="0">
                <a:solidFill>
                  <a:schemeClr val="bg1"/>
                </a:solidFill>
                <a:latin typeface="Arial" panose="020B0604020202020204" pitchFamily="34" charset="0"/>
                <a:cs typeface="Arial" panose="020B0604020202020204" pitchFamily="34" charset="0"/>
              </a:rPr>
              <a:t>Acknowledgments</a:t>
            </a:r>
            <a:endParaRPr lang="en-US" sz="7000" b="1"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33223200" y="24441109"/>
            <a:ext cx="10010170" cy="2092881"/>
          </a:xfrm>
          <a:prstGeom prst="rect">
            <a:avLst/>
          </a:prstGeom>
          <a:noFill/>
        </p:spPr>
        <p:txBody>
          <a:bodyPr wrap="square" rtlCol="0">
            <a:spAutoFit/>
          </a:bodyPr>
          <a:lstStyle/>
          <a:p>
            <a:r>
              <a:rPr lang="en-US" sz="2600" dirty="0" smtClean="0">
                <a:solidFill>
                  <a:schemeClr val="bg1"/>
                </a:solidFill>
                <a:latin typeface="Arial" panose="020B0604020202020204" pitchFamily="34" charset="0"/>
                <a:cs typeface="Arial" panose="020B0604020202020204" pitchFamily="34" charset="0"/>
              </a:rPr>
              <a:t>Thank you to the NICCU </a:t>
            </a:r>
            <a:r>
              <a:rPr lang="en-US" sz="2600" dirty="0" smtClean="0">
                <a:solidFill>
                  <a:schemeClr val="bg1"/>
                </a:solidFill>
                <a:latin typeface="Arial" panose="020B0604020202020204" pitchFamily="34" charset="0"/>
                <a:cs typeface="Arial" panose="020B0604020202020204" pitchFamily="34" charset="0"/>
              </a:rPr>
              <a:t>staff, </a:t>
            </a:r>
            <a:r>
              <a:rPr lang="en-US" sz="2600" dirty="0" smtClean="0">
                <a:solidFill>
                  <a:schemeClr val="bg1"/>
                </a:solidFill>
                <a:latin typeface="Arial" panose="020B0604020202020204" pitchFamily="34" charset="0"/>
                <a:cs typeface="Arial" panose="020B0604020202020204" pitchFamily="34" charset="0"/>
              </a:rPr>
              <a:t>the Family Centered Care </a:t>
            </a:r>
            <a:r>
              <a:rPr lang="en-US" sz="2600" dirty="0" smtClean="0">
                <a:solidFill>
                  <a:schemeClr val="bg1"/>
                </a:solidFill>
                <a:latin typeface="Arial" panose="020B0604020202020204" pitchFamily="34" charset="0"/>
                <a:cs typeface="Arial" panose="020B0604020202020204" pitchFamily="34" charset="0"/>
              </a:rPr>
              <a:t>Committee, and the </a:t>
            </a:r>
            <a:r>
              <a:rPr lang="en-US" sz="2600" dirty="0" smtClean="0">
                <a:solidFill>
                  <a:schemeClr val="bg1"/>
                </a:solidFill>
                <a:latin typeface="Arial" panose="020B0604020202020204" pitchFamily="34" charset="0"/>
                <a:cs typeface="Arial" panose="020B0604020202020204" pitchFamily="34" charset="0"/>
              </a:rPr>
              <a:t>Comfort Care Committee for their input. Thank you to Sue </a:t>
            </a:r>
            <a:r>
              <a:rPr lang="en-US" sz="2600" dirty="0" err="1" smtClean="0">
                <a:solidFill>
                  <a:schemeClr val="bg1"/>
                </a:solidFill>
                <a:latin typeface="Arial" panose="020B0604020202020204" pitchFamily="34" charset="0"/>
                <a:cs typeface="Arial" panose="020B0604020202020204" pitchFamily="34" charset="0"/>
              </a:rPr>
              <a:t>Bugsch</a:t>
            </a:r>
            <a:r>
              <a:rPr lang="en-US" sz="2600" dirty="0" smtClean="0">
                <a:solidFill>
                  <a:schemeClr val="bg1"/>
                </a:solidFill>
                <a:latin typeface="Arial" panose="020B0604020202020204" pitchFamily="34" charset="0"/>
                <a:cs typeface="Arial" panose="020B0604020202020204" pitchFamily="34" charset="0"/>
              </a:rPr>
              <a:t>, Brenda Barnum, Erin </a:t>
            </a:r>
            <a:r>
              <a:rPr lang="en-US" sz="2600" dirty="0" err="1" smtClean="0">
                <a:solidFill>
                  <a:schemeClr val="bg1"/>
                </a:solidFill>
                <a:latin typeface="Arial" panose="020B0604020202020204" pitchFamily="34" charset="0"/>
                <a:cs typeface="Arial" panose="020B0604020202020204" pitchFamily="34" charset="0"/>
              </a:rPr>
              <a:t>Mounger</a:t>
            </a:r>
            <a:r>
              <a:rPr lang="en-US" sz="2600" dirty="0" smtClean="0">
                <a:solidFill>
                  <a:schemeClr val="bg1"/>
                </a:solidFill>
                <a:latin typeface="Arial" panose="020B0604020202020204" pitchFamily="34" charset="0"/>
                <a:cs typeface="Arial" panose="020B0604020202020204" pitchFamily="34" charset="0"/>
              </a:rPr>
              <a:t>, and Sandy Hall for their guidance.  Thank you to Amber Blackwell for the inspiration for this project. </a:t>
            </a:r>
            <a:endParaRPr lang="en-US" sz="2600"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1447800" y="8382000"/>
            <a:ext cx="9601200" cy="2323713"/>
          </a:xfrm>
          <a:prstGeom prst="rect">
            <a:avLst/>
          </a:prstGeom>
          <a:noFill/>
        </p:spPr>
        <p:txBody>
          <a:bodyPr wrap="square" rtlCol="0">
            <a:spAutoFit/>
          </a:bodyPr>
          <a:lstStyle/>
          <a:p>
            <a:r>
              <a:rPr lang="en-US" sz="2900" dirty="0">
                <a:solidFill>
                  <a:schemeClr val="bg1"/>
                </a:solidFill>
                <a:latin typeface="Arial" panose="020B0604020202020204" pitchFamily="34" charset="0"/>
                <a:cs typeface="Arial" panose="020B0604020202020204" pitchFamily="34" charset="0"/>
              </a:rPr>
              <a:t>Providing parents with a weighted teddy bear has the potential to decrease the incidence of </a:t>
            </a:r>
            <a:r>
              <a:rPr lang="en-US" sz="2900" dirty="0" smtClean="0">
                <a:solidFill>
                  <a:schemeClr val="bg1"/>
                </a:solidFill>
                <a:latin typeface="Arial" panose="020B0604020202020204" pitchFamily="34" charset="0"/>
                <a:cs typeface="Arial" panose="020B0604020202020204" pitchFamily="34" charset="0"/>
              </a:rPr>
              <a:t>Empty Arms </a:t>
            </a:r>
            <a:r>
              <a:rPr lang="en-US" sz="2900" dirty="0">
                <a:solidFill>
                  <a:schemeClr val="bg1"/>
                </a:solidFill>
                <a:latin typeface="Arial" panose="020B0604020202020204" pitchFamily="34" charset="0"/>
                <a:cs typeface="Arial" panose="020B0604020202020204" pitchFamily="34" charset="0"/>
              </a:rPr>
              <a:t>S</a:t>
            </a:r>
            <a:r>
              <a:rPr lang="en-US" sz="2900" dirty="0" smtClean="0">
                <a:solidFill>
                  <a:schemeClr val="bg1"/>
                </a:solidFill>
                <a:latin typeface="Arial" panose="020B0604020202020204" pitchFamily="34" charset="0"/>
                <a:cs typeface="Arial" panose="020B0604020202020204" pitchFamily="34" charset="0"/>
              </a:rPr>
              <a:t>yndrome </a:t>
            </a:r>
            <a:r>
              <a:rPr lang="en-US" sz="2900" dirty="0">
                <a:solidFill>
                  <a:schemeClr val="bg1"/>
                </a:solidFill>
                <a:latin typeface="Arial" panose="020B0604020202020204" pitchFamily="34" charset="0"/>
                <a:cs typeface="Arial" panose="020B0604020202020204" pitchFamily="34" charset="0"/>
              </a:rPr>
              <a:t>and also </a:t>
            </a:r>
            <a:r>
              <a:rPr lang="en-US" sz="2900" dirty="0" smtClean="0">
                <a:solidFill>
                  <a:schemeClr val="bg1"/>
                </a:solidFill>
                <a:latin typeface="Arial" panose="020B0604020202020204" pitchFamily="34" charset="0"/>
                <a:cs typeface="Arial" panose="020B0604020202020204" pitchFamily="34" charset="0"/>
              </a:rPr>
              <a:t>family satisfaction with NICCU bereavement services. </a:t>
            </a:r>
            <a:endParaRPr lang="en-US" sz="2900" dirty="0">
              <a:solidFill>
                <a:schemeClr val="bg1"/>
              </a:solidFill>
              <a:latin typeface="Arial" panose="020B0604020202020204" pitchFamily="34" charset="0"/>
              <a:cs typeface="Arial" panose="020B0604020202020204" pitchFamily="34" charset="0"/>
            </a:endParaRPr>
          </a:p>
          <a:p>
            <a:pPr marL="1143000" indent="-1143000">
              <a:buFont typeface="Arial"/>
              <a:buChar char="•"/>
            </a:pPr>
            <a:endParaRPr lang="en-US" sz="2900" dirty="0">
              <a:latin typeface="Arial" panose="020B0604020202020204" pitchFamily="34" charset="0"/>
              <a:cs typeface="Arial" panose="020B0604020202020204" pitchFamily="34" charset="0"/>
            </a:endParaRPr>
          </a:p>
        </p:txBody>
      </p:sp>
      <p:sp>
        <p:nvSpPr>
          <p:cNvPr id="52" name="Shape 23"/>
          <p:cNvSpPr/>
          <p:nvPr/>
        </p:nvSpPr>
        <p:spPr>
          <a:xfrm>
            <a:off x="32994601" y="17670869"/>
            <a:ext cx="10338576" cy="5334000"/>
          </a:xfrm>
          <a:prstGeom prst="roundRect">
            <a:avLst>
              <a:gd name="adj" fmla="val 7000"/>
            </a:avLst>
          </a:prstGeom>
          <a:solidFill>
            <a:schemeClr val="tx1">
              <a:lumMod val="75000"/>
            </a:schemeClr>
          </a:solidFill>
          <a:ln/>
        </p:spPr>
        <p:style>
          <a:lnRef idx="3">
            <a:schemeClr val="lt1"/>
          </a:lnRef>
          <a:fillRef idx="1">
            <a:schemeClr val="accent2"/>
          </a:fillRef>
          <a:effectRef idx="1">
            <a:schemeClr val="accent2"/>
          </a:effectRef>
          <a:fontRef idx="minor">
            <a:schemeClr val="lt1"/>
          </a:fontRef>
        </p:style>
        <p:txBody>
          <a:bodyPr lIns="45719" rIns="45719" anchor="ctr"/>
          <a:lstStyle/>
          <a:p>
            <a:pPr defTabSz="4389437">
              <a:defRPr sz="7500" b="1">
                <a:solidFill>
                  <a:srgbClr val="020202"/>
                </a:solidFill>
              </a:defRPr>
            </a:pPr>
            <a:endParaRPr lang="en-US" sz="8800" dirty="0">
              <a:latin typeface="Arial" panose="020B0604020202020204" pitchFamily="34" charset="0"/>
              <a:cs typeface="Arial" panose="020B0604020202020204" pitchFamily="34" charset="0"/>
            </a:endParaRPr>
          </a:p>
        </p:txBody>
      </p:sp>
      <p:sp>
        <p:nvSpPr>
          <p:cNvPr id="7" name="TextBox 6"/>
          <p:cNvSpPr txBox="1"/>
          <p:nvPr/>
        </p:nvSpPr>
        <p:spPr>
          <a:xfrm>
            <a:off x="33985200" y="17686313"/>
            <a:ext cx="8763000" cy="1169551"/>
          </a:xfrm>
          <a:prstGeom prst="rect">
            <a:avLst/>
          </a:prstGeom>
          <a:noFill/>
        </p:spPr>
        <p:txBody>
          <a:bodyPr wrap="square" rtlCol="0">
            <a:spAutoFit/>
          </a:bodyPr>
          <a:lstStyle/>
          <a:p>
            <a:pPr defTabSz="4389437">
              <a:defRPr sz="7500" b="1">
                <a:solidFill>
                  <a:srgbClr val="020202"/>
                </a:solidFill>
              </a:defRPr>
            </a:pPr>
            <a:r>
              <a:rPr lang="en-US" sz="7000" dirty="0">
                <a:latin typeface="Arial" panose="020B0604020202020204" pitchFamily="34" charset="0"/>
                <a:cs typeface="Arial" panose="020B0604020202020204" pitchFamily="34" charset="0"/>
              </a:rPr>
              <a:t>Conclusions</a:t>
            </a:r>
          </a:p>
        </p:txBody>
      </p:sp>
      <p:sp>
        <p:nvSpPr>
          <p:cNvPr id="8" name="TextBox 7"/>
          <p:cNvSpPr txBox="1"/>
          <p:nvPr/>
        </p:nvSpPr>
        <p:spPr>
          <a:xfrm>
            <a:off x="33635657" y="18857178"/>
            <a:ext cx="8763000" cy="4555093"/>
          </a:xfrm>
          <a:prstGeom prst="rect">
            <a:avLst/>
          </a:prstGeom>
          <a:noFill/>
        </p:spPr>
        <p:txBody>
          <a:bodyPr wrap="square" rtlCol="0">
            <a:spAutoFit/>
          </a:bodyPr>
          <a:lstStyle/>
          <a:p>
            <a:pPr marL="457200" indent="-457200" algn="l">
              <a:buFont typeface="Arial"/>
              <a:buChar char="•"/>
            </a:pPr>
            <a:r>
              <a:rPr lang="en-US" sz="2900" dirty="0">
                <a:solidFill>
                  <a:schemeClr val="bg1"/>
                </a:solidFill>
                <a:latin typeface="Arial" panose="020B0604020202020204" pitchFamily="34" charset="0"/>
                <a:cs typeface="Arial" panose="020B0604020202020204" pitchFamily="34" charset="0"/>
              </a:rPr>
              <a:t>The weighted teddy bears are expected to increase family satisfaction with our bereavement services and decrease the prevalence of “Empty Arms Syndrome” among families. </a:t>
            </a:r>
          </a:p>
          <a:p>
            <a:pPr marL="457200" indent="-457200" algn="l">
              <a:buFont typeface="Arial"/>
              <a:buChar char="•"/>
            </a:pPr>
            <a:r>
              <a:rPr lang="en-US" sz="2900" dirty="0">
                <a:solidFill>
                  <a:schemeClr val="bg1"/>
                </a:solidFill>
                <a:latin typeface="Arial" panose="020B0604020202020204" pitchFamily="34" charset="0"/>
                <a:cs typeface="Arial" panose="020B0604020202020204" pitchFamily="34" charset="0"/>
              </a:rPr>
              <a:t>Through the implementation of the Weighted Teddy Bear project, we hope to provide similar comfort to the families in the CHLA NICCU who have lost their children too soon.</a:t>
            </a:r>
          </a:p>
          <a:p>
            <a:pPr marL="457200" indent="-457200" algn="l">
              <a:buFont typeface="Arial"/>
              <a:buChar char="•"/>
              <a:defRPr sz="3200">
                <a:solidFill>
                  <a:srgbClr val="000000"/>
                </a:solidFill>
              </a:defRPr>
            </a:pPr>
            <a:endParaRPr lang="en-US" sz="2900" dirty="0">
              <a:latin typeface="Arial" panose="020B0604020202020204" pitchFamily="34" charset="0"/>
              <a:cs typeface="Arial" panose="020B0604020202020204" pitchFamily="34" charset="0"/>
            </a:endParaRPr>
          </a:p>
          <a:p>
            <a:endParaRPr lang="en-US" sz="2900" dirty="0">
              <a:latin typeface="Arial" panose="020B0604020202020204" pitchFamily="34" charset="0"/>
              <a:cs typeface="Arial" panose="020B0604020202020204" pitchFamily="34" charset="0"/>
            </a:endParaRPr>
          </a:p>
        </p:txBody>
      </p:sp>
      <p:graphicFrame>
        <p:nvGraphicFramePr>
          <p:cNvPr id="10" name="Chart 9"/>
          <p:cNvGraphicFramePr/>
          <p:nvPr>
            <p:extLst>
              <p:ext uri="{D42A27DB-BD31-4B8C-83A1-F6EECF244321}">
                <p14:modId xmlns:p14="http://schemas.microsoft.com/office/powerpoint/2010/main" val="1700451753"/>
              </p:ext>
            </p:extLst>
          </p:nvPr>
        </p:nvGraphicFramePr>
        <p:xfrm>
          <a:off x="13944600" y="19964400"/>
          <a:ext cx="6629400" cy="43434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Chart 8"/>
          <p:cNvGraphicFramePr/>
          <p:nvPr>
            <p:extLst>
              <p:ext uri="{D42A27DB-BD31-4B8C-83A1-F6EECF244321}">
                <p14:modId xmlns:p14="http://schemas.microsoft.com/office/powerpoint/2010/main" val="2569519833"/>
              </p:ext>
            </p:extLst>
          </p:nvPr>
        </p:nvGraphicFramePr>
        <p:xfrm>
          <a:off x="13563600" y="24003000"/>
          <a:ext cx="6705600" cy="41910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Chart 10"/>
          <p:cNvGraphicFramePr/>
          <p:nvPr>
            <p:extLst>
              <p:ext uri="{D42A27DB-BD31-4B8C-83A1-F6EECF244321}">
                <p14:modId xmlns:p14="http://schemas.microsoft.com/office/powerpoint/2010/main" val="1846104768"/>
              </p:ext>
            </p:extLst>
          </p:nvPr>
        </p:nvGraphicFramePr>
        <p:xfrm>
          <a:off x="13487400" y="27889200"/>
          <a:ext cx="6858000" cy="42672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2" name="Chart 11"/>
          <p:cNvGraphicFramePr/>
          <p:nvPr>
            <p:extLst>
              <p:ext uri="{D42A27DB-BD31-4B8C-83A1-F6EECF244321}">
                <p14:modId xmlns:p14="http://schemas.microsoft.com/office/powerpoint/2010/main" val="1373857288"/>
              </p:ext>
            </p:extLst>
          </p:nvPr>
        </p:nvGraphicFramePr>
        <p:xfrm>
          <a:off x="13411200" y="20116800"/>
          <a:ext cx="7086600" cy="4114800"/>
        </p:xfrm>
        <a:graphic>
          <a:graphicData uri="http://schemas.openxmlformats.org/drawingml/2006/chart">
            <c:chart xmlns:c="http://schemas.openxmlformats.org/drawingml/2006/chart" xmlns:r="http://schemas.openxmlformats.org/officeDocument/2006/relationships" r:id="rId9"/>
          </a:graphicData>
        </a:graphic>
      </p:graphicFrame>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Default Design">
      <a:majorFont>
        <a:latin typeface="Arial"/>
        <a:ea typeface="Arial"/>
        <a:cs typeface="Arial"/>
      </a:majorFont>
      <a:minorFont>
        <a:latin typeface="Helvetica"/>
        <a:ea typeface="Helvetica"/>
        <a:cs typeface="Helvetica"/>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8600" b="0" i="0" u="none" strike="noStrike" cap="none" spc="0" normalizeH="0" baseline="0">
            <a:ln>
              <a:noFill/>
            </a:ln>
            <a:solidFill>
              <a:schemeClr val="accent3">
                <a:lumOff val="44000"/>
              </a:schemeClr>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1147</TotalTime>
  <Words>1158</Words>
  <Application>Microsoft Macintosh PowerPoint</Application>
  <PresentationFormat>Custom</PresentationFormat>
  <Paragraphs>67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Waveform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Greiner, Julia</dc:creator>
  <cp:lastModifiedBy>Meghan Firth Spector</cp:lastModifiedBy>
  <cp:revision>61</cp:revision>
  <dcterms:modified xsi:type="dcterms:W3CDTF">2017-01-24T23:53:11Z</dcterms:modified>
</cp:coreProperties>
</file>