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99" r:id="rId1"/>
  </p:sldMasterIdLst>
  <p:sldIdLst>
    <p:sldId id="256" r:id="rId2"/>
    <p:sldId id="262" r:id="rId3"/>
    <p:sldId id="257" r:id="rId4"/>
    <p:sldId id="259" r:id="rId5"/>
    <p:sldId id="269" r:id="rId6"/>
    <p:sldId id="260" r:id="rId7"/>
    <p:sldId id="261" r:id="rId8"/>
    <p:sldId id="267" r:id="rId9"/>
    <p:sldId id="263" r:id="rId10"/>
    <p:sldId id="264" r:id="rId11"/>
    <p:sldId id="266" r:id="rId12"/>
    <p:sldId id="270" r:id="rId13"/>
    <p:sldId id="271" r:id="rId14"/>
    <p:sldId id="265" r:id="rId15"/>
    <p:sldId id="273" r:id="rId16"/>
    <p:sldId id="268" r:id="rId17"/>
    <p:sldId id="272" r:id="rId18"/>
    <p:sldId id="274" r:id="rId19"/>
    <p:sldId id="275" r:id="rId20"/>
    <p:sldId id="279" r:id="rId21"/>
    <p:sldId id="289" r:id="rId22"/>
    <p:sldId id="305" r:id="rId23"/>
    <p:sldId id="290" r:id="rId24"/>
    <p:sldId id="291" r:id="rId25"/>
    <p:sldId id="278" r:id="rId26"/>
    <p:sldId id="288" r:id="rId27"/>
    <p:sldId id="277" r:id="rId28"/>
    <p:sldId id="292" r:id="rId29"/>
    <p:sldId id="293" r:id="rId30"/>
    <p:sldId id="294" r:id="rId31"/>
    <p:sldId id="295" r:id="rId32"/>
    <p:sldId id="280" r:id="rId33"/>
    <p:sldId id="296" r:id="rId34"/>
    <p:sldId id="283" r:id="rId35"/>
    <p:sldId id="298" r:id="rId36"/>
    <p:sldId id="284" r:id="rId37"/>
    <p:sldId id="297" r:id="rId38"/>
    <p:sldId id="276" r:id="rId39"/>
    <p:sldId id="286" r:id="rId40"/>
    <p:sldId id="300" r:id="rId41"/>
    <p:sldId id="299" r:id="rId42"/>
    <p:sldId id="302" r:id="rId43"/>
    <p:sldId id="304" r:id="rId44"/>
    <p:sldId id="301" r:id="rId4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p:scale>
          <a:sx n="79" d="100"/>
          <a:sy n="79" d="100"/>
        </p:scale>
        <p:origin x="-1260" y="1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D7C2593-6C77-5F46-8D1B-D254A70BA88F}" type="datetimeFigureOut">
              <a:rPr lang="en-US" smtClean="0"/>
              <a:t>10/19/2017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EBEB0A-9E3D-4B14-9782-E2AE3DA60D96}" type="slidenum">
              <a:rPr lang="en-US" smtClean="0"/>
              <a:pPr/>
              <a:t>‹#›</a:t>
            </a:fld>
            <a:endParaRPr lang="en-US"/>
          </a:p>
        </p:txBody>
      </p:sp>
    </p:spTree>
    <p:extLst>
      <p:ext uri="{BB962C8B-B14F-4D97-AF65-F5344CB8AC3E}">
        <p14:creationId xmlns:p14="http://schemas.microsoft.com/office/powerpoint/2010/main" val="8613305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D7C2593-6C77-5F46-8D1B-D254A70BA88F}" type="datetimeFigureOut">
              <a:rPr lang="en-US" smtClean="0"/>
              <a:t>10/19/2017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BF1CE3-93CF-6541-B0A7-0308C71EF94A}" type="slidenum">
              <a:rPr lang="en-US" smtClean="0"/>
              <a:t>‹#›</a:t>
            </a:fld>
            <a:endParaRPr lang="en-US"/>
          </a:p>
        </p:txBody>
      </p:sp>
    </p:spTree>
    <p:extLst>
      <p:ext uri="{BB962C8B-B14F-4D97-AF65-F5344CB8AC3E}">
        <p14:creationId xmlns:p14="http://schemas.microsoft.com/office/powerpoint/2010/main" val="3799304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D7C2593-6C77-5F46-8D1B-D254A70BA88F}" type="datetimeFigureOut">
              <a:rPr lang="en-US" smtClean="0"/>
              <a:t>10/19/2017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BF1CE3-93CF-6541-B0A7-0308C71EF94A}" type="slidenum">
              <a:rPr lang="en-US" smtClean="0"/>
              <a:t>‹#›</a:t>
            </a:fld>
            <a:endParaRPr lang="en-US"/>
          </a:p>
        </p:txBody>
      </p:sp>
    </p:spTree>
    <p:extLst>
      <p:ext uri="{BB962C8B-B14F-4D97-AF65-F5344CB8AC3E}">
        <p14:creationId xmlns:p14="http://schemas.microsoft.com/office/powerpoint/2010/main" val="21045666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D7C2593-6C77-5F46-8D1B-D254A70BA88F}" type="datetimeFigureOut">
              <a:rPr lang="en-US" smtClean="0"/>
              <a:t>10/19/2017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ABF1CE3-93CF-6541-B0A7-0308C71EF94A}" type="slidenum">
              <a:rPr lang="en-US" smtClean="0"/>
              <a:t>‹#›</a:t>
            </a:fld>
            <a:endParaRPr lang="en-US"/>
          </a:p>
        </p:txBody>
      </p:sp>
    </p:spTree>
    <p:extLst>
      <p:ext uri="{BB962C8B-B14F-4D97-AF65-F5344CB8AC3E}">
        <p14:creationId xmlns:p14="http://schemas.microsoft.com/office/powerpoint/2010/main" val="7820146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D7C2593-6C77-5F46-8D1B-D254A70BA88F}" type="datetimeFigureOut">
              <a:rPr lang="en-US" smtClean="0"/>
              <a:t>10/19/2017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ABF1CE3-93CF-6541-B0A7-0308C71EF94A}" type="slidenum">
              <a:rPr lang="en-US" smtClean="0"/>
              <a:t>‹#›</a:t>
            </a:fld>
            <a:endParaRPr lang="en-US"/>
          </a:p>
        </p:txBody>
      </p:sp>
    </p:spTree>
    <p:extLst>
      <p:ext uri="{BB962C8B-B14F-4D97-AF65-F5344CB8AC3E}">
        <p14:creationId xmlns:p14="http://schemas.microsoft.com/office/powerpoint/2010/main" val="17577799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D7C2593-6C77-5F46-8D1B-D254A70BA88F}" type="datetimeFigureOut">
              <a:rPr lang="en-US" smtClean="0"/>
              <a:t>10/19/2017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ABF1CE3-93CF-6541-B0A7-0308C71EF94A}" type="slidenum">
              <a:rPr lang="en-US" smtClean="0"/>
              <a:t>‹#›</a:t>
            </a:fld>
            <a:endParaRPr lang="en-US"/>
          </a:p>
        </p:txBody>
      </p:sp>
    </p:spTree>
    <p:extLst>
      <p:ext uri="{BB962C8B-B14F-4D97-AF65-F5344CB8AC3E}">
        <p14:creationId xmlns:p14="http://schemas.microsoft.com/office/powerpoint/2010/main" val="28146444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D7C2593-6C77-5F46-8D1B-D254A70BA88F}" type="datetimeFigureOut">
              <a:rPr lang="en-US" smtClean="0"/>
              <a:t>10/19/2017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ABF1CE3-93CF-6541-B0A7-0308C71EF94A}" type="slidenum">
              <a:rPr lang="en-US" smtClean="0"/>
              <a:t>‹#›</a:t>
            </a:fld>
            <a:endParaRPr lang="en-US"/>
          </a:p>
        </p:txBody>
      </p:sp>
    </p:spTree>
    <p:extLst>
      <p:ext uri="{BB962C8B-B14F-4D97-AF65-F5344CB8AC3E}">
        <p14:creationId xmlns:p14="http://schemas.microsoft.com/office/powerpoint/2010/main" val="12799988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D7C2593-6C77-5F46-8D1B-D254A70BA88F}" type="datetimeFigureOut">
              <a:rPr lang="en-US" smtClean="0"/>
              <a:t>10/19/2017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ABF1CE3-93CF-6541-B0A7-0308C71EF94A}" type="slidenum">
              <a:rPr lang="en-US" smtClean="0"/>
              <a:t>‹#›</a:t>
            </a:fld>
            <a:endParaRPr lang="en-US"/>
          </a:p>
        </p:txBody>
      </p:sp>
    </p:spTree>
    <p:extLst>
      <p:ext uri="{BB962C8B-B14F-4D97-AF65-F5344CB8AC3E}">
        <p14:creationId xmlns:p14="http://schemas.microsoft.com/office/powerpoint/2010/main" val="3779540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D7C2593-6C77-5F46-8D1B-D254A70BA88F}" type="datetimeFigureOut">
              <a:rPr lang="en-US" smtClean="0"/>
              <a:t>10/19/2017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ABF1CE3-93CF-6541-B0A7-0308C71EF94A}" type="slidenum">
              <a:rPr lang="en-US" smtClean="0"/>
              <a:t>‹#›</a:t>
            </a:fld>
            <a:endParaRPr lang="en-US"/>
          </a:p>
        </p:txBody>
      </p:sp>
    </p:spTree>
    <p:extLst>
      <p:ext uri="{BB962C8B-B14F-4D97-AF65-F5344CB8AC3E}">
        <p14:creationId xmlns:p14="http://schemas.microsoft.com/office/powerpoint/2010/main" val="36870713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D7C2593-6C77-5F46-8D1B-D254A70BA88F}" type="datetimeFigureOut">
              <a:rPr lang="en-US" smtClean="0"/>
              <a:t>10/19/2017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BF1CE3-93CF-6541-B0A7-0308C71EF94A}" type="slidenum">
              <a:rPr lang="en-US" smtClean="0"/>
              <a:t>‹#›</a:t>
            </a:fld>
            <a:endParaRPr lang="en-US"/>
          </a:p>
        </p:txBody>
      </p:sp>
    </p:spTree>
    <p:extLst>
      <p:ext uri="{BB962C8B-B14F-4D97-AF65-F5344CB8AC3E}">
        <p14:creationId xmlns:p14="http://schemas.microsoft.com/office/powerpoint/2010/main" val="3789754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D7C2593-6C77-5F46-8D1B-D254A70BA88F}" type="datetimeFigureOut">
              <a:rPr lang="en-US" smtClean="0"/>
              <a:t>10/19/2017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BF1CE3-93CF-6541-B0A7-0308C71EF94A}" type="slidenum">
              <a:rPr lang="en-US" smtClean="0"/>
              <a:t>‹#›</a:t>
            </a:fld>
            <a:endParaRPr lang="en-US"/>
          </a:p>
        </p:txBody>
      </p:sp>
    </p:spTree>
    <p:extLst>
      <p:ext uri="{BB962C8B-B14F-4D97-AF65-F5344CB8AC3E}">
        <p14:creationId xmlns:p14="http://schemas.microsoft.com/office/powerpoint/2010/main" val="31197586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D7C2593-6C77-5F46-8D1B-D254A70BA88F}" type="datetimeFigureOut">
              <a:rPr lang="en-US" smtClean="0"/>
              <a:t>10/19/2017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ABF1CE3-93CF-6541-B0A7-0308C71EF94A}" type="slidenum">
              <a:rPr lang="en-US" smtClean="0"/>
              <a:t>‹#›</a:t>
            </a:fld>
            <a:endParaRPr lang="en-US"/>
          </a:p>
        </p:txBody>
      </p:sp>
    </p:spTree>
    <p:extLst>
      <p:ext uri="{BB962C8B-B14F-4D97-AF65-F5344CB8AC3E}">
        <p14:creationId xmlns:p14="http://schemas.microsoft.com/office/powerpoint/2010/main" val="3750320088"/>
      </p:ext>
    </p:extLst>
  </p:cSld>
  <p:clrMap bg1="lt1" tx1="dk1" bg2="lt2" tx2="dk2" accent1="accent1" accent2="accent2" accent3="accent3" accent4="accent4" accent5="accent5" accent6="accent6" hlink="hlink" folHlink="folHlink"/>
  <p:sldLayoutIdLst>
    <p:sldLayoutId id="2147483900" r:id="rId1"/>
    <p:sldLayoutId id="2147483901" r:id="rId2"/>
    <p:sldLayoutId id="2147483902" r:id="rId3"/>
    <p:sldLayoutId id="2147483903" r:id="rId4"/>
    <p:sldLayoutId id="2147483904" r:id="rId5"/>
    <p:sldLayoutId id="2147483905" r:id="rId6"/>
    <p:sldLayoutId id="2147483906" r:id="rId7"/>
    <p:sldLayoutId id="2147483907" r:id="rId8"/>
    <p:sldLayoutId id="2147483908" r:id="rId9"/>
    <p:sldLayoutId id="2147483909" r:id="rId10"/>
    <p:sldLayoutId id="2147483910"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g"/><Relationship Id="rId1" Type="http://schemas.openxmlformats.org/officeDocument/2006/relationships/slideLayout" Target="../slideLayouts/slideLayout7.xml"/><Relationship Id="rId4" Type="http://schemas.openxmlformats.org/officeDocument/2006/relationships/image" Target="../media/image19.jpg"/></Relationships>
</file>

<file path=ppt/slides/_rels/slide20.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g"/><Relationship Id="rId1" Type="http://schemas.openxmlformats.org/officeDocument/2006/relationships/slideLayout" Target="../slideLayouts/slideLayout7.xml"/><Relationship Id="rId5" Type="http://schemas.openxmlformats.org/officeDocument/2006/relationships/hyperlink" Target="https://vimeo.com/157666903" TargetMode="External"/><Relationship Id="rId4" Type="http://schemas.openxmlformats.org/officeDocument/2006/relationships/image" Target="../media/image22.jpg"/></Relationships>
</file>

<file path=ppt/slides/_rels/slide21.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25.jpg"/><Relationship Id="rId1" Type="http://schemas.openxmlformats.org/officeDocument/2006/relationships/slideLayout" Target="../slideLayouts/slideLayout7.xml"/><Relationship Id="rId4" Type="http://schemas.openxmlformats.org/officeDocument/2006/relationships/image" Target="../media/image27.jpg"/></Relationships>
</file>

<file path=ppt/slides/_rels/slide24.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30.jp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hyperlink" Target="https://www.ncbi.nlm.nih.gov/pubmed/27001093" TargetMode="External"/><Relationship Id="rId2" Type="http://schemas.openxmlformats.org/officeDocument/2006/relationships/hyperlink" Target="http://5a5f89b8e10a225a44ac-ccbed124c38c4f7a3066210c073e7d55.r9.cf1.rackcdn.com/files/pdfs/IDEO_HBR_DT_08.pdf" TargetMode="External"/><Relationship Id="rId1" Type="http://schemas.openxmlformats.org/officeDocument/2006/relationships/slideLayout" Target="../slideLayouts/slideLayout2.xml"/><Relationship Id="rId4" Type="http://schemas.openxmlformats.org/officeDocument/2006/relationships/hyperlink" Target="https://www.nytimes.com/2017/08/03/well/live/design-thinking-for-doctors-and-" TargetMode="Externa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hyperlink" Target="https://www.nytimes.com/2017/08/03/well/live/design-thinking-for-doctors-and-"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dirty="0"/>
          </a:p>
        </p:txBody>
      </p:sp>
      <p:sp>
        <p:nvSpPr>
          <p:cNvPr id="3" name="Subtitle 2"/>
          <p:cNvSpPr>
            <a:spLocks noGrp="1"/>
          </p:cNvSpPr>
          <p:nvPr>
            <p:ph type="subTitle" idx="1"/>
          </p:nvPr>
        </p:nvSpPr>
        <p:spPr>
          <a:xfrm>
            <a:off x="1371600" y="3886199"/>
            <a:ext cx="6400800" cy="2487887"/>
          </a:xfrm>
        </p:spPr>
        <p:txBody>
          <a:bodyPr>
            <a:normAutofit lnSpcReduction="10000"/>
          </a:bodyPr>
          <a:lstStyle/>
          <a:p>
            <a:r>
              <a:rPr lang="en-US" dirty="0" smtClean="0"/>
              <a:t>Are You A Rogue Nurse? </a:t>
            </a:r>
          </a:p>
          <a:p>
            <a:r>
              <a:rPr lang="en-US" dirty="0" smtClean="0"/>
              <a:t>Empowering Nurses </a:t>
            </a:r>
            <a:r>
              <a:rPr lang="en-US" dirty="0"/>
              <a:t>A</a:t>
            </a:r>
            <a:r>
              <a:rPr lang="en-US" dirty="0" smtClean="0"/>
              <a:t>nd Patients Through: Art + Media + Technology</a:t>
            </a:r>
          </a:p>
          <a:p>
            <a:r>
              <a:rPr lang="en-US" sz="2400" dirty="0" smtClean="0"/>
              <a:t>Ersilia Pompilio RN, MSN, PNP</a:t>
            </a:r>
          </a:p>
          <a:p>
            <a:r>
              <a:rPr lang="en-US" sz="2400" dirty="0" smtClean="0"/>
              <a:t>Creator / CEO Rogue Nurse Media 501c3</a:t>
            </a:r>
            <a:endParaRPr lang="en-US" sz="2400" dirty="0"/>
          </a:p>
        </p:txBody>
      </p:sp>
      <p:pic>
        <p:nvPicPr>
          <p:cNvPr id="4" name="Picture 3" descr="Rouge-Nurse-Media-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98771" y="469900"/>
            <a:ext cx="5873630" cy="2723308"/>
          </a:xfrm>
          <a:prstGeom prst="rect">
            <a:avLst/>
          </a:prstGeom>
        </p:spPr>
      </p:pic>
    </p:spTree>
    <p:extLst>
      <p:ext uri="{BB962C8B-B14F-4D97-AF65-F5344CB8AC3E}">
        <p14:creationId xmlns:p14="http://schemas.microsoft.com/office/powerpoint/2010/main" val="356062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4"/>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G_1647.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Rectangle 3"/>
          <p:cNvSpPr/>
          <p:nvPr/>
        </p:nvSpPr>
        <p:spPr>
          <a:xfrm>
            <a:off x="1354667" y="-201083"/>
            <a:ext cx="5456137" cy="923330"/>
          </a:xfrm>
          <a:prstGeom prst="rect">
            <a:avLst/>
          </a:prstGeom>
          <a:noFill/>
        </p:spPr>
        <p:txBody>
          <a:bodyPr wrap="square" lIns="91440" tIns="45720" rIns="91440" bIns="45720">
            <a:spAutoFit/>
          </a:bodyPr>
          <a:lstStyle/>
          <a:p>
            <a:pPr algn="ctr"/>
            <a:r>
              <a:rPr lang="en-US" sz="5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merican Typewriter"/>
                <a:cs typeface="American Typewriter"/>
              </a:rPr>
              <a:t>Disclosures</a:t>
            </a:r>
            <a:endParaRPr lang="en-US" sz="5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merican Typewriter"/>
              <a:cs typeface="American Typewriter"/>
            </a:endParaRPr>
          </a:p>
        </p:txBody>
      </p:sp>
      <p:sp>
        <p:nvSpPr>
          <p:cNvPr id="5" name="Rectangle 4"/>
          <p:cNvSpPr/>
          <p:nvPr/>
        </p:nvSpPr>
        <p:spPr>
          <a:xfrm>
            <a:off x="738142" y="2750224"/>
            <a:ext cx="8011007" cy="3416320"/>
          </a:xfrm>
          <a:prstGeom prst="rect">
            <a:avLst/>
          </a:prstGeom>
          <a:noFill/>
        </p:spPr>
        <p:txBody>
          <a:bodyPr wrap="square" lIns="91440" tIns="45720" rIns="91440" bIns="45720">
            <a:spAutoFit/>
          </a:bodyPr>
          <a:lstStyle/>
          <a:p>
            <a:pPr algn="ctr"/>
            <a:r>
              <a:rPr lang="en-US" sz="5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merican Typewriter"/>
                <a:cs typeface="American Typewriter"/>
              </a:rPr>
              <a:t>I have no potential or actual conflicts of interest all opinions shared are my own!</a:t>
            </a:r>
            <a:endParaRPr lang="en-US" sz="5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merican Typewriter"/>
              <a:cs typeface="American Typewriter"/>
            </a:endParaRPr>
          </a:p>
        </p:txBody>
      </p:sp>
    </p:spTree>
    <p:extLst>
      <p:ext uri="{BB962C8B-B14F-4D97-AF65-F5344CB8AC3E}">
        <p14:creationId xmlns:p14="http://schemas.microsoft.com/office/powerpoint/2010/main" val="9245046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330310" y="961661"/>
            <a:ext cx="4574312" cy="646331"/>
          </a:xfrm>
          <a:prstGeom prst="rect">
            <a:avLst/>
          </a:prstGeom>
          <a:noFill/>
        </p:spPr>
        <p:txBody>
          <a:bodyPr wrap="square" rtlCol="0">
            <a:spAutoFit/>
          </a:bodyPr>
          <a:lstStyle/>
          <a:p>
            <a:pPr algn="ctr"/>
            <a:r>
              <a:rPr lang="en-US" sz="3600" dirty="0" smtClean="0"/>
              <a:t>Objectives</a:t>
            </a:r>
            <a:endParaRPr lang="en-US" sz="3600" dirty="0"/>
          </a:p>
        </p:txBody>
      </p:sp>
      <p:sp>
        <p:nvSpPr>
          <p:cNvPr id="4" name="TextBox 3"/>
          <p:cNvSpPr txBox="1"/>
          <p:nvPr/>
        </p:nvSpPr>
        <p:spPr>
          <a:xfrm>
            <a:off x="215900" y="1902531"/>
            <a:ext cx="8521701" cy="1077218"/>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r>
              <a:rPr lang="en-US" sz="3200" dirty="0" smtClean="0"/>
              <a:t>1. Better understanding of the use of ART + Media+ Technology in patient care</a:t>
            </a:r>
            <a:endParaRPr lang="en-US" sz="3200" dirty="0"/>
          </a:p>
        </p:txBody>
      </p:sp>
      <p:sp>
        <p:nvSpPr>
          <p:cNvPr id="6" name="TextBox 5"/>
          <p:cNvSpPr txBox="1"/>
          <p:nvPr/>
        </p:nvSpPr>
        <p:spPr>
          <a:xfrm>
            <a:off x="317500" y="3340100"/>
            <a:ext cx="8521701" cy="1077218"/>
          </a:xfrm>
          <a:prstGeom prst="rect">
            <a:avLst/>
          </a:prstGeom>
          <a:effectLst>
            <a:glow rad="139700">
              <a:schemeClr val="accent3">
                <a:satMod val="175000"/>
                <a:alpha val="40000"/>
              </a:schemeClr>
            </a:glow>
            <a:outerShdw blurRad="40000" dist="20000" dir="5400000" rotWithShape="0">
              <a:srgbClr val="000000">
                <a:alpha val="38000"/>
              </a:srgbClr>
            </a:outerShdw>
          </a:effectLst>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en-US" sz="3200" dirty="0" smtClean="0"/>
              <a:t>2. Explain the importance for </a:t>
            </a:r>
            <a:r>
              <a:rPr lang="en-US" sz="3200" b="1" dirty="0" smtClean="0"/>
              <a:t>CREATIVE</a:t>
            </a:r>
            <a:r>
              <a:rPr lang="en-US" sz="3200" dirty="0" smtClean="0"/>
              <a:t> thinking in clinical practice and why it shuts down</a:t>
            </a:r>
            <a:endParaRPr lang="en-US" sz="3200" dirty="0"/>
          </a:p>
        </p:txBody>
      </p:sp>
      <p:sp>
        <p:nvSpPr>
          <p:cNvPr id="7" name="TextBox 6"/>
          <p:cNvSpPr txBox="1"/>
          <p:nvPr/>
        </p:nvSpPr>
        <p:spPr>
          <a:xfrm>
            <a:off x="215900" y="4927600"/>
            <a:ext cx="8686801" cy="156966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r>
              <a:rPr lang="en-US" sz="3200" dirty="0" smtClean="0"/>
              <a:t>3. Demonstrate at least 3 CREATIVE techniques that you can use in clinical practice to EMPOWER  patients co-workers, and yourself! </a:t>
            </a:r>
            <a:endParaRPr lang="en-US" sz="3200" dirty="0"/>
          </a:p>
        </p:txBody>
      </p:sp>
    </p:spTree>
    <p:extLst>
      <p:ext uri="{BB962C8B-B14F-4D97-AF65-F5344CB8AC3E}">
        <p14:creationId xmlns:p14="http://schemas.microsoft.com/office/powerpoint/2010/main" val="23641898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grpId="0" nodeType="clickEffect">
                                  <p:stCondLst>
                                    <p:cond delay="0"/>
                                  </p:stCondLst>
                                  <p:iterate type="lt">
                                    <p:tmPct val="0"/>
                                  </p:iterate>
                                  <p:childTnLst>
                                    <p:animRot by="21600000">
                                      <p:cBhvr>
                                        <p:cTn id="6" dur="2000" fill="hold"/>
                                        <p:tgtEl>
                                          <p:spTgt spid="3"/>
                                        </p:tgtEl>
                                        <p:attrNameLst>
                                          <p:attrName>r</p:attrName>
                                        </p:attrNameLst>
                                      </p:cBhvr>
                                    </p:animRot>
                                  </p:childTnLst>
                                </p:cTn>
                              </p:par>
                            </p:childTnLst>
                          </p:cTn>
                        </p:par>
                      </p:childTnLst>
                    </p:cTn>
                  </p:par>
                  <p:par>
                    <p:cTn id="7" fill="hold">
                      <p:stCondLst>
                        <p:cond delay="indefinite"/>
                      </p:stCondLst>
                      <p:childTnLst>
                        <p:par>
                          <p:cTn id="8" fill="hold">
                            <p:stCondLst>
                              <p:cond delay="0"/>
                            </p:stCondLst>
                            <p:childTnLst>
                              <p:par>
                                <p:cTn id="9" presetID="28" presetClass="emph" presetSubtype="0" fill="hold" grpId="1" nodeType="clickEffect">
                                  <p:stCondLst>
                                    <p:cond delay="0"/>
                                  </p:stCondLst>
                                  <p:iterate type="lt">
                                    <p:tmPct val="10000"/>
                                  </p:iterate>
                                  <p:childTnLst>
                                    <p:animClr clrSpc="rgb" dir="cw">
                                      <p:cBhvr override="childStyle">
                                        <p:cTn id="10" dur="500" fill="hold"/>
                                        <p:tgtEl>
                                          <p:spTgt spid="3"/>
                                        </p:tgtEl>
                                        <p:attrNameLst>
                                          <p:attrName>style.color</p:attrName>
                                        </p:attrNameLst>
                                      </p:cBhvr>
                                      <p:to>
                                        <a:schemeClr val="accent2"/>
                                      </p:to>
                                    </p:animClr>
                                    <p:animClr clrSpc="rgb" dir="cw">
                                      <p:cBhvr>
                                        <p:cTn id="11" dur="500" fill="hold"/>
                                        <p:tgtEl>
                                          <p:spTgt spid="3"/>
                                        </p:tgtEl>
                                        <p:attrNameLst>
                                          <p:attrName>fillcolor</p:attrName>
                                        </p:attrNameLst>
                                      </p:cBhvr>
                                      <p:to>
                                        <a:schemeClr val="accent2"/>
                                      </p:to>
                                    </p:animClr>
                                    <p:set>
                                      <p:cBhvr>
                                        <p:cTn id="12" dur="500" fill="hold"/>
                                        <p:tgtEl>
                                          <p:spTgt spid="3"/>
                                        </p:tgtEl>
                                        <p:attrNameLst>
                                          <p:attrName>fill.type</p:attrName>
                                        </p:attrNameLst>
                                      </p:cBhvr>
                                      <p:to>
                                        <p:strVal val="solid"/>
                                      </p:to>
                                    </p:set>
                                    <p:anim to="1.5" calcmode="lin" valueType="num">
                                      <p:cBhvr override="childStyle">
                                        <p:cTn id="13" dur="500" fill="hold"/>
                                        <p:tgtEl>
                                          <p:spTgt spid="3"/>
                                        </p:tgtEl>
                                        <p:attrNameLst>
                                          <p:attrName>style.fontSize</p:attrName>
                                        </p:attrNameLst>
                                      </p:cBhvr>
                                    </p:anim>
                                  </p:childTnLst>
                                </p:cTn>
                              </p:par>
                            </p:childTnLst>
                          </p:cTn>
                        </p:par>
                      </p:childTnLst>
                    </p:cTn>
                  </p:par>
                  <p:par>
                    <p:cTn id="14" fill="hold">
                      <p:stCondLst>
                        <p:cond delay="indefinite"/>
                      </p:stCondLst>
                      <p:childTnLst>
                        <p:par>
                          <p:cTn id="15" fill="hold">
                            <p:stCondLst>
                              <p:cond delay="0"/>
                            </p:stCondLst>
                            <p:childTnLst>
                              <p:par>
                                <p:cTn id="16" presetID="26" presetClass="emph" presetSubtype="0" fill="hold" grpId="0" nodeType="clickEffect">
                                  <p:stCondLst>
                                    <p:cond delay="0"/>
                                  </p:stCondLst>
                                  <p:childTnLst>
                                    <p:animEffect transition="out" filter="fade">
                                      <p:cBhvr>
                                        <p:cTn id="17" dur="500" tmFilter="0, 0; .2, .5; .8, .5; 1, 0"/>
                                        <p:tgtEl>
                                          <p:spTgt spid="6"/>
                                        </p:tgtEl>
                                      </p:cBhvr>
                                    </p:animEffect>
                                    <p:animScale>
                                      <p:cBhvr>
                                        <p:cTn id="18" dur="250" autoRev="1" fill="hold"/>
                                        <p:tgtEl>
                                          <p:spTgt spid="6"/>
                                        </p:tgtEl>
                                      </p:cBhvr>
                                      <p:by x="105000" y="105000"/>
                                    </p:animScale>
                                  </p:childTnLst>
                                </p:cTn>
                              </p:par>
                            </p:childTnLst>
                          </p:cTn>
                        </p:par>
                      </p:childTnLst>
                    </p:cTn>
                  </p:par>
                  <p:par>
                    <p:cTn id="19" fill="hold">
                      <p:stCondLst>
                        <p:cond delay="indefinite"/>
                      </p:stCondLst>
                      <p:childTnLst>
                        <p:par>
                          <p:cTn id="20" fill="hold">
                            <p:stCondLst>
                              <p:cond delay="0"/>
                            </p:stCondLst>
                            <p:childTnLst>
                              <p:par>
                                <p:cTn id="21" presetID="23" presetClass="emph" presetSubtype="0" fill="hold" grpId="0" nodeType="clickEffect">
                                  <p:stCondLst>
                                    <p:cond delay="0"/>
                                  </p:stCondLst>
                                  <p:childTnLst>
                                    <p:animClr clrSpc="hsl" dir="cw">
                                      <p:cBhvr override="childStyle">
                                        <p:cTn id="22" dur="500" fill="hold"/>
                                        <p:tgtEl>
                                          <p:spTgt spid="7"/>
                                        </p:tgtEl>
                                        <p:attrNameLst>
                                          <p:attrName>style.color</p:attrName>
                                        </p:attrNameLst>
                                      </p:cBhvr>
                                      <p:by>
                                        <p:hsl h="10842353" s="0" l="0"/>
                                      </p:by>
                                    </p:animClr>
                                    <p:animClr clrSpc="hsl" dir="cw">
                                      <p:cBhvr>
                                        <p:cTn id="23" dur="500" fill="hold"/>
                                        <p:tgtEl>
                                          <p:spTgt spid="7"/>
                                        </p:tgtEl>
                                        <p:attrNameLst>
                                          <p:attrName>fillcolor</p:attrName>
                                        </p:attrNameLst>
                                      </p:cBhvr>
                                      <p:by>
                                        <p:hsl h="10842353" s="0" l="0"/>
                                      </p:by>
                                    </p:animClr>
                                    <p:animClr clrSpc="hsl" dir="cw">
                                      <p:cBhvr>
                                        <p:cTn id="24" dur="500" fill="hold"/>
                                        <p:tgtEl>
                                          <p:spTgt spid="7"/>
                                        </p:tgtEl>
                                        <p:attrNameLst>
                                          <p:attrName>stroke.color</p:attrName>
                                        </p:attrNameLst>
                                      </p:cBhvr>
                                      <p:by>
                                        <p:hsl h="10842353" s="0" l="0"/>
                                      </p:by>
                                    </p:animClr>
                                    <p:set>
                                      <p:cBhvr>
                                        <p:cTn id="25" dur="500" fill="hold"/>
                                        <p:tgtEl>
                                          <p:spTgt spid="7"/>
                                        </p:tgtEl>
                                        <p:attrNameLst>
                                          <p:attrName>fill.type</p:attrName>
                                        </p:attrNameLst>
                                      </p:cBhvr>
                                      <p:to>
                                        <p:strVal val="solid"/>
                                      </p:to>
                                    </p:set>
                                  </p:childTnLst>
                                </p:cTn>
                              </p:par>
                            </p:childTnLst>
                          </p:cTn>
                        </p:par>
                      </p:childTnLst>
                    </p:cTn>
                  </p:par>
                  <p:par>
                    <p:cTn id="26" fill="hold">
                      <p:stCondLst>
                        <p:cond delay="indefinite"/>
                      </p:stCondLst>
                      <p:childTnLst>
                        <p:par>
                          <p:cTn id="27" fill="hold">
                            <p:stCondLst>
                              <p:cond delay="0"/>
                            </p:stCondLst>
                            <p:childTnLst>
                              <p:par>
                                <p:cTn id="28" presetID="26" presetClass="emph" presetSubtype="0" fill="hold" grpId="0" nodeType="clickEffect">
                                  <p:stCondLst>
                                    <p:cond delay="0"/>
                                  </p:stCondLst>
                                  <p:childTnLst>
                                    <p:animEffect transition="out" filter="fade">
                                      <p:cBhvr>
                                        <p:cTn id="29" dur="500" tmFilter="0, 0; .2, .5; .8, .5; 1, 0"/>
                                        <p:tgtEl>
                                          <p:spTgt spid="4"/>
                                        </p:tgtEl>
                                      </p:cBhvr>
                                    </p:animEffect>
                                    <p:animScale>
                                      <p:cBhvr>
                                        <p:cTn id="30" dur="250" autoRev="1" fill="hold"/>
                                        <p:tgtEl>
                                          <p:spTgt spid="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P spid="4" grpId="0" animBg="1"/>
      <p:bldP spid="6" grpId="0" animBg="1"/>
      <p:bldP spid="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What’s A Rogue Nurse?</a:t>
            </a:r>
            <a:endParaRPr lang="en-US" dirty="0"/>
          </a:p>
        </p:txBody>
      </p:sp>
      <p:pic>
        <p:nvPicPr>
          <p:cNvPr id="4" name="Content Placeholder 3" descr="10400761_30969682465_9175_n.jpg"/>
          <p:cNvPicPr>
            <a:picLocks noGrp="1" noChangeAspect="1"/>
          </p:cNvPicPr>
          <p:nvPr>
            <p:ph idx="1"/>
          </p:nvPr>
        </p:nvPicPr>
        <p:blipFill>
          <a:blip r:embed="rId2">
            <a:extLst>
              <a:ext uri="{28A0092B-C50C-407E-A947-70E740481C1C}">
                <a14:useLocalDpi xmlns:a14="http://schemas.microsoft.com/office/drawing/2010/main" val="0"/>
              </a:ext>
            </a:extLst>
          </a:blip>
          <a:srcRect t="5353" b="5353"/>
          <a:stretch>
            <a:fillRect/>
          </a:stretch>
        </p:blipFill>
        <p:spPr/>
      </p:pic>
    </p:spTree>
    <p:extLst>
      <p:ext uri="{BB962C8B-B14F-4D97-AF65-F5344CB8AC3E}">
        <p14:creationId xmlns:p14="http://schemas.microsoft.com/office/powerpoint/2010/main" val="16411882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9" presetClass="entr" presetSubtype="0" decel="10000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500" fill="hold"/>
                                        <p:tgtEl>
                                          <p:spTgt spid="4"/>
                                        </p:tgtEl>
                                        <p:attrNameLst>
                                          <p:attrName>ppt_w</p:attrName>
                                        </p:attrNameLst>
                                      </p:cBhvr>
                                      <p:tavLst>
                                        <p:tav tm="0">
                                          <p:val>
                                            <p:fltVal val="0"/>
                                          </p:val>
                                        </p:tav>
                                        <p:tav tm="100000">
                                          <p:val>
                                            <p:strVal val="#ppt_w"/>
                                          </p:val>
                                        </p:tav>
                                      </p:tavLst>
                                    </p:anim>
                                    <p:anim calcmode="lin" valueType="num">
                                      <p:cBhvr>
                                        <p:cTn id="15" dur="500" fill="hold"/>
                                        <p:tgtEl>
                                          <p:spTgt spid="4"/>
                                        </p:tgtEl>
                                        <p:attrNameLst>
                                          <p:attrName>ppt_h</p:attrName>
                                        </p:attrNameLst>
                                      </p:cBhvr>
                                      <p:tavLst>
                                        <p:tav tm="0">
                                          <p:val>
                                            <p:fltVal val="0"/>
                                          </p:val>
                                        </p:tav>
                                        <p:tav tm="100000">
                                          <p:val>
                                            <p:strVal val="#ppt_h"/>
                                          </p:val>
                                        </p:tav>
                                      </p:tavLst>
                                    </p:anim>
                                    <p:anim calcmode="lin" valueType="num">
                                      <p:cBhvr>
                                        <p:cTn id="16" dur="500" fill="hold"/>
                                        <p:tgtEl>
                                          <p:spTgt spid="4"/>
                                        </p:tgtEl>
                                        <p:attrNameLst>
                                          <p:attrName>style.rotation</p:attrName>
                                        </p:attrNameLst>
                                      </p:cBhvr>
                                      <p:tavLst>
                                        <p:tav tm="0">
                                          <p:val>
                                            <p:fltVal val="360"/>
                                          </p:val>
                                        </p:tav>
                                        <p:tav tm="100000">
                                          <p:val>
                                            <p:fltVal val="0"/>
                                          </p:val>
                                        </p:tav>
                                      </p:tavLst>
                                    </p:anim>
                                    <p:animEffect transition="in" filter="fade">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G_70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202692082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G_098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1809981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916711_109132902436334_6797444_n.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91122871"/>
      </p:ext>
    </p:extLst>
  </p:cSld>
  <p:clrMapOvr>
    <a:masterClrMapping/>
  </p:clrMapOvr>
  <p:transition spd="slow">
    <p:wip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328333" y="814916"/>
            <a:ext cx="4328584" cy="4709584"/>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p:nvPr/>
        </p:nvSpPr>
        <p:spPr>
          <a:xfrm>
            <a:off x="4931833" y="2967335"/>
            <a:ext cx="4106334" cy="923330"/>
          </a:xfrm>
          <a:prstGeom prst="rect">
            <a:avLst/>
          </a:prstGeom>
          <a:noFill/>
        </p:spPr>
        <p:txBody>
          <a:bodyPr wrap="square" lIns="91440" tIns="45720" rIns="91440" bIns="45720">
            <a:spAutoFit/>
          </a:bodyPr>
          <a:lstStyle/>
          <a:p>
            <a:pPr algn="ctr"/>
            <a:r>
              <a:rPr lang="en-US" sz="54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2. Creative</a:t>
            </a:r>
            <a:endParaRPr lang="en-US" sz="5400" b="1"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endParaRPr>
          </a:p>
        </p:txBody>
      </p:sp>
      <p:sp>
        <p:nvSpPr>
          <p:cNvPr id="7" name="Rectangle 6"/>
          <p:cNvSpPr/>
          <p:nvPr/>
        </p:nvSpPr>
        <p:spPr>
          <a:xfrm>
            <a:off x="0" y="2967335"/>
            <a:ext cx="2963333" cy="1754327"/>
          </a:xfrm>
          <a:prstGeom prst="rect">
            <a:avLst/>
          </a:prstGeom>
        </p:spPr>
        <p:style>
          <a:lnRef idx="1">
            <a:schemeClr val="accent6"/>
          </a:lnRef>
          <a:fillRef idx="3">
            <a:schemeClr val="accent6"/>
          </a:fillRef>
          <a:effectRef idx="2">
            <a:schemeClr val="accent6"/>
          </a:effectRef>
          <a:fontRef idx="minor">
            <a:schemeClr val="lt1"/>
          </a:fontRef>
        </p:style>
        <p:txBody>
          <a:bodyPr wrap="square" lIns="91440" tIns="45720" rIns="91440" bIns="45720">
            <a:spAutoFit/>
          </a:bodyPr>
          <a:lstStyle/>
          <a:p>
            <a:pPr algn="ctr"/>
            <a:r>
              <a:rPr lang="en-US" sz="5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1. Out </a:t>
            </a:r>
            <a:r>
              <a:rPr lang="en-US" sz="54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o</a:t>
            </a:r>
            <a:r>
              <a:rPr lang="en-US" sz="5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f The Box</a:t>
            </a:r>
            <a:endParaRPr lang="en-US" sz="5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10" name="Rectangle 9"/>
          <p:cNvSpPr/>
          <p:nvPr/>
        </p:nvSpPr>
        <p:spPr>
          <a:xfrm>
            <a:off x="116417" y="433917"/>
            <a:ext cx="6694387" cy="923330"/>
          </a:xfrm>
          <a:prstGeom prst="rect">
            <a:avLst/>
          </a:prstGeom>
          <a:noFill/>
        </p:spPr>
        <p:txBody>
          <a:bodyPr wrap="square" lIns="91440" tIns="45720" rIns="91440" bIns="45720">
            <a:spAutoFit/>
          </a:bodyPr>
          <a:lstStyle/>
          <a:p>
            <a:pPr algn="ctr"/>
            <a:r>
              <a:rPr lang="en-US" sz="5400" b="1" dirty="0" smtClean="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rPr>
              <a:t>#3 FOOD</a:t>
            </a:r>
            <a:endParaRPr lang="en-US" sz="5400" b="1" dirty="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endParaRPr>
          </a:p>
        </p:txBody>
      </p:sp>
    </p:spTree>
    <p:extLst>
      <p:ext uri="{BB962C8B-B14F-4D97-AF65-F5344CB8AC3E}">
        <p14:creationId xmlns:p14="http://schemas.microsoft.com/office/powerpoint/2010/main" val="37030300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mph" presetSubtype="0" fill="hold" nodeType="clickEffect">
                                  <p:stCondLst>
                                    <p:cond delay="0"/>
                                  </p:stCondLst>
                                  <p:iterate type="lt">
                                    <p:tmPct val="4000"/>
                                  </p:iterate>
                                  <p:childTnLst>
                                    <p:set>
                                      <p:cBhvr override="childStyle">
                                        <p:cTn id="6" dur="500" fill="hold"/>
                                        <p:tgtEl>
                                          <p:spTgt spid="10">
                                            <p:txEl>
                                              <p:pRg st="0" end="0"/>
                                            </p:txEl>
                                          </p:spTgt>
                                        </p:tgtEl>
                                        <p:attrNameLst>
                                          <p:attrName>style.textDecorationUnderline</p:attrName>
                                        </p:attrNameLst>
                                      </p:cBhvr>
                                      <p:to>
                                        <p:strVal val="true"/>
                                      </p:to>
                                    </p:set>
                                  </p:childTnLst>
                                </p:cTn>
                              </p:par>
                            </p:childTnLst>
                          </p:cTn>
                        </p:par>
                      </p:childTnLst>
                    </p:cTn>
                  </p:par>
                  <p:par>
                    <p:cTn id="7" fill="hold">
                      <p:stCondLst>
                        <p:cond delay="indefinite"/>
                      </p:stCondLst>
                      <p:childTnLst>
                        <p:par>
                          <p:cTn id="8" fill="hold">
                            <p:stCondLst>
                              <p:cond delay="0"/>
                            </p:stCondLst>
                            <p:childTnLst>
                              <p:par>
                                <p:cTn id="9" presetID="52" presetClass="exit" presetSubtype="0" fill="hold" grpId="0" nodeType="clickEffect">
                                  <p:stCondLst>
                                    <p:cond delay="0"/>
                                  </p:stCondLst>
                                  <p:childTnLst>
                                    <p:animScale>
                                      <p:cBhvr>
                                        <p:cTn id="10" dur="1000" accel="50000">
                                          <p:stCondLst>
                                            <p:cond delay="0"/>
                                          </p:stCondLst>
                                        </p:cTn>
                                        <p:tgtEl>
                                          <p:spTgt spid="7"/>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1" dur="1000" accel="50000">
                                          <p:stCondLst>
                                            <p:cond delay="0"/>
                                          </p:stCondLst>
                                        </p:cTn>
                                        <p:tgtEl>
                                          <p:spTgt spid="7"/>
                                        </p:tgtEl>
                                        <p:attrNameLst>
                                          <p:attrName>ppt_x</p:attrName>
                                          <p:attrName>ppt_y</p:attrName>
                                        </p:attrNameLst>
                                      </p:cBhvr>
                                    </p:animMotion>
                                    <p:animEffect transition="out" filter="fade">
                                      <p:cBhvr>
                                        <p:cTn id="12" dur="1000"/>
                                        <p:tgtEl>
                                          <p:spTgt spid="7"/>
                                        </p:tgtEl>
                                      </p:cBhvr>
                                    </p:animEffect>
                                    <p:set>
                                      <p:cBhvr>
                                        <p:cTn id="13" dur="1" fill="hold">
                                          <p:stCondLst>
                                            <p:cond delay="999"/>
                                          </p:stCondLst>
                                        </p:cTn>
                                        <p:tgtEl>
                                          <p:spTgt spid="7"/>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28" presetClass="emph" presetSubtype="0" fill="hold" grpId="0" nodeType="clickEffect">
                                  <p:stCondLst>
                                    <p:cond delay="0"/>
                                  </p:stCondLst>
                                  <p:iterate type="lt">
                                    <p:tmPct val="10000"/>
                                  </p:iterate>
                                  <p:childTnLst>
                                    <p:animClr clrSpc="rgb" dir="cw">
                                      <p:cBhvr override="childStyle">
                                        <p:cTn id="17" dur="500" fill="hold"/>
                                        <p:tgtEl>
                                          <p:spTgt spid="6"/>
                                        </p:tgtEl>
                                        <p:attrNameLst>
                                          <p:attrName>style.color</p:attrName>
                                        </p:attrNameLst>
                                      </p:cBhvr>
                                      <p:to>
                                        <a:schemeClr val="accent2"/>
                                      </p:to>
                                    </p:animClr>
                                    <p:animClr clrSpc="rgb" dir="cw">
                                      <p:cBhvr>
                                        <p:cTn id="18" dur="500" fill="hold"/>
                                        <p:tgtEl>
                                          <p:spTgt spid="6"/>
                                        </p:tgtEl>
                                        <p:attrNameLst>
                                          <p:attrName>fillcolor</p:attrName>
                                        </p:attrNameLst>
                                      </p:cBhvr>
                                      <p:to>
                                        <a:schemeClr val="accent2"/>
                                      </p:to>
                                    </p:animClr>
                                    <p:set>
                                      <p:cBhvr>
                                        <p:cTn id="19" dur="500" fill="hold"/>
                                        <p:tgtEl>
                                          <p:spTgt spid="6"/>
                                        </p:tgtEl>
                                        <p:attrNameLst>
                                          <p:attrName>fill.type</p:attrName>
                                        </p:attrNameLst>
                                      </p:cBhvr>
                                      <p:to>
                                        <p:strVal val="solid"/>
                                      </p:to>
                                    </p:set>
                                    <p:anim to="1.5" calcmode="lin" valueType="num">
                                      <p:cBhvr override="childStyle">
                                        <p:cTn id="20" dur="500" fill="hold"/>
                                        <p:tgtEl>
                                          <p:spTgt spid="6"/>
                                        </p:tgtEl>
                                        <p:attrNameLst>
                                          <p:attrName>style.fontSize</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315954_10150334241121149_1891350863_n.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5250"/>
            <a:ext cx="9144000" cy="6762750"/>
          </a:xfrm>
          <a:prstGeom prst="rect">
            <a:avLst/>
          </a:prstGeom>
        </p:spPr>
      </p:pic>
    </p:spTree>
    <p:extLst>
      <p:ext uri="{BB962C8B-B14F-4D97-AF65-F5344CB8AC3E}">
        <p14:creationId xmlns:p14="http://schemas.microsoft.com/office/powerpoint/2010/main" val="275578359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SC02070.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0572259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G_159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373081261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ownload-1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302117056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G_148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9144001" cy="6858000"/>
          </a:xfrm>
          <a:prstGeom prst="rect">
            <a:avLst/>
          </a:prstGeom>
        </p:spPr>
      </p:pic>
    </p:spTree>
    <p:extLst>
      <p:ext uri="{BB962C8B-B14F-4D97-AF65-F5344CB8AC3E}">
        <p14:creationId xmlns:p14="http://schemas.microsoft.com/office/powerpoint/2010/main" val="30474704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G_1483.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8431022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G_2239.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5808456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011087_670934102922875_1606823435_n.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8717165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Nurses and Hypochodriacs.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9144000" cy="6858001"/>
          </a:xfrm>
          <a:prstGeom prst="rect">
            <a:avLst/>
          </a:prstGeom>
        </p:spPr>
      </p:pic>
    </p:spTree>
    <p:extLst>
      <p:ext uri="{BB962C8B-B14F-4D97-AF65-F5344CB8AC3E}">
        <p14:creationId xmlns:p14="http://schemas.microsoft.com/office/powerpoint/2010/main" val="137633359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0365350_10205641657095620_1834410153741238263_o.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3930368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0390083_788740227910455_965245764378905210_n.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5048250" cy="3471333"/>
          </a:xfrm>
          <a:prstGeom prst="rect">
            <a:avLst/>
          </a:prstGeom>
        </p:spPr>
      </p:pic>
      <p:pic>
        <p:nvPicPr>
          <p:cNvPr id="3" name="Picture 2" descr="11666082_788740194577125_2221727554124179894_n.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0" y="0"/>
            <a:ext cx="4572000" cy="6858000"/>
          </a:xfrm>
          <a:prstGeom prst="rect">
            <a:avLst/>
          </a:prstGeom>
        </p:spPr>
      </p:pic>
      <p:pic>
        <p:nvPicPr>
          <p:cNvPr id="4" name="Picture 3" descr="11707630_788740207910457_6669931089768730055_n-2.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354916"/>
            <a:ext cx="4572000" cy="3503083"/>
          </a:xfrm>
          <a:prstGeom prst="rect">
            <a:avLst/>
          </a:prstGeom>
        </p:spPr>
      </p:pic>
    </p:spTree>
    <p:extLst>
      <p:ext uri="{BB962C8B-B14F-4D97-AF65-F5344CB8AC3E}">
        <p14:creationId xmlns:p14="http://schemas.microsoft.com/office/powerpoint/2010/main" val="182154733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0402695_1164124953603785_7944671844807376092_n.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4688417" cy="4318000"/>
          </a:xfrm>
          <a:prstGeom prst="rect">
            <a:avLst/>
          </a:prstGeom>
        </p:spPr>
      </p:pic>
      <p:pic>
        <p:nvPicPr>
          <p:cNvPr id="3" name="Picture 2" descr="11540895_788736984577446_8694889232407369073_n.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50521" y="0"/>
            <a:ext cx="4593479" cy="6858000"/>
          </a:xfrm>
          <a:prstGeom prst="rect">
            <a:avLst/>
          </a:prstGeom>
        </p:spPr>
      </p:pic>
      <p:pic>
        <p:nvPicPr>
          <p:cNvPr id="4" name="Picture 3" descr="14500231_1514296738586603_8094625017180817732_o.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4318001"/>
            <a:ext cx="5185834" cy="2540000"/>
          </a:xfrm>
          <a:prstGeom prst="rect">
            <a:avLst/>
          </a:prstGeom>
        </p:spPr>
      </p:pic>
      <p:sp>
        <p:nvSpPr>
          <p:cNvPr id="6" name="TextBox 5"/>
          <p:cNvSpPr txBox="1"/>
          <p:nvPr/>
        </p:nvSpPr>
        <p:spPr>
          <a:xfrm>
            <a:off x="4159249" y="6180667"/>
            <a:ext cx="4466168" cy="369332"/>
          </a:xfrm>
          <a:prstGeom prst="rect">
            <a:avLst/>
          </a:prstGeom>
          <a:noFill/>
        </p:spPr>
        <p:txBody>
          <a:bodyPr wrap="square" rtlCol="0">
            <a:spAutoFit/>
          </a:bodyPr>
          <a:lstStyle/>
          <a:p>
            <a:r>
              <a:rPr lang="pt-BR" dirty="0" smtClean="0">
                <a:hlinkClick r:id="rId5"/>
              </a:rPr>
              <a:t>https://vimeo.com/157666903</a:t>
            </a:r>
            <a:endParaRPr lang="en-US" dirty="0"/>
          </a:p>
        </p:txBody>
      </p:sp>
    </p:spTree>
    <p:extLst>
      <p:ext uri="{BB962C8B-B14F-4D97-AF65-F5344CB8AC3E}">
        <p14:creationId xmlns:p14="http://schemas.microsoft.com/office/powerpoint/2010/main" val="158583238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g_2402-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118752675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SC03091 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092360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4711655_1533806043302339_7957014964215763148_o.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5386917" cy="2772833"/>
          </a:xfrm>
          <a:prstGeom prst="rect">
            <a:avLst/>
          </a:prstGeom>
        </p:spPr>
      </p:pic>
      <p:pic>
        <p:nvPicPr>
          <p:cNvPr id="3" name="Picture 2" descr="18056596_1769652076384400_7556795692799887895_o.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15416" y="0"/>
            <a:ext cx="4328584" cy="2772833"/>
          </a:xfrm>
          <a:prstGeom prst="rect">
            <a:avLst/>
          </a:prstGeom>
        </p:spPr>
      </p:pic>
      <p:pic>
        <p:nvPicPr>
          <p:cNvPr id="4" name="Picture 3" descr="18425162_1787741331242141_3225732115918268625_n.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2772833"/>
            <a:ext cx="9144001" cy="4085167"/>
          </a:xfrm>
          <a:prstGeom prst="rect">
            <a:avLst/>
          </a:prstGeom>
        </p:spPr>
      </p:pic>
    </p:spTree>
    <p:extLst>
      <p:ext uri="{BB962C8B-B14F-4D97-AF65-F5344CB8AC3E}">
        <p14:creationId xmlns:p14="http://schemas.microsoft.com/office/powerpoint/2010/main" val="407139413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2339053_1433695836748221_1044657265122756291_o.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9144000" cy="6858000"/>
          </a:xfrm>
          <a:prstGeom prst="rect">
            <a:avLst/>
          </a:prstGeom>
        </p:spPr>
      </p:pic>
    </p:spTree>
    <p:extLst>
      <p:ext uri="{BB962C8B-B14F-4D97-AF65-F5344CB8AC3E}">
        <p14:creationId xmlns:p14="http://schemas.microsoft.com/office/powerpoint/2010/main" val="91826332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download-13.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1917" y="2427661"/>
            <a:ext cx="6951475" cy="1625600"/>
          </a:xfrm>
          <a:prstGeom prst="rect">
            <a:avLst/>
          </a:prstGeom>
        </p:spPr>
      </p:pic>
    </p:spTree>
    <p:extLst>
      <p:ext uri="{BB962C8B-B14F-4D97-AF65-F5344CB8AC3E}">
        <p14:creationId xmlns:p14="http://schemas.microsoft.com/office/powerpoint/2010/main" val="3915054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9" presetClass="exit" presetSubtype="10" fill="hold" nodeType="clickEffect">
                                  <p:stCondLst>
                                    <p:cond delay="0"/>
                                  </p:stCondLst>
                                  <p:childTnLst>
                                    <p:anim calcmode="lin" valueType="num">
                                      <p:cBhvr>
                                        <p:cTn id="6" dur="5000"/>
                                        <p:tgtEl>
                                          <p:spTgt spid="4"/>
                                        </p:tgtEl>
                                        <p:attrNameLst>
                                          <p:attrName>ppt_h</p:attrName>
                                        </p:attrNameLst>
                                      </p:cBhvr>
                                      <p:tavLst>
                                        <p:tav tm="0">
                                          <p:val>
                                            <p:strVal val="ppt_h"/>
                                          </p:val>
                                        </p:tav>
                                        <p:tav tm="100000">
                                          <p:val>
                                            <p:strVal val="ppt_h"/>
                                          </p:val>
                                        </p:tav>
                                      </p:tavLst>
                                    </p:anim>
                                    <p:anim calcmode="lin" valueType="num">
                                      <p:cBhvr>
                                        <p:cTn id="7" dur="5000"/>
                                        <p:tgtEl>
                                          <p:spTgt spid="4"/>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set>
                                      <p:cBhvr>
                                        <p:cTn id="8" dur="1" fill="hold">
                                          <p:stCondLst>
                                            <p:cond delay="49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Power Of Storytelling …</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Increase in EMPATHY for the Storyteller</a:t>
            </a:r>
          </a:p>
          <a:p>
            <a:pPr marL="0" indent="0">
              <a:buNone/>
            </a:pPr>
            <a:r>
              <a:rPr lang="en-US" dirty="0"/>
              <a:t>	</a:t>
            </a:r>
            <a:r>
              <a:rPr lang="en-US" dirty="0" smtClean="0"/>
              <a:t>			 </a:t>
            </a:r>
            <a:r>
              <a:rPr lang="en-US" sz="2200" dirty="0" smtClean="0"/>
              <a:t>(The Empathy Project)</a:t>
            </a:r>
          </a:p>
          <a:p>
            <a:r>
              <a:rPr lang="en-US" dirty="0" smtClean="0"/>
              <a:t>Therapeutic: Gives you a chance to look at an experience in a different light. The Storyteller feels “understood” and “validated.” </a:t>
            </a:r>
          </a:p>
          <a:p>
            <a:pPr marL="0" indent="0">
              <a:buNone/>
            </a:pPr>
            <a:r>
              <a:rPr lang="en-US" sz="2600" dirty="0" smtClean="0"/>
              <a:t>	</a:t>
            </a:r>
            <a:r>
              <a:rPr lang="en-US" sz="2200" dirty="0" smtClean="0"/>
              <a:t>(When Storytellers get personal…very personal, BBC.com2016)</a:t>
            </a:r>
          </a:p>
          <a:p>
            <a:r>
              <a:rPr lang="en-US" dirty="0" smtClean="0"/>
              <a:t>Helps co-workers to connect increase in work productivity</a:t>
            </a:r>
            <a:endParaRPr lang="en-US" dirty="0"/>
          </a:p>
          <a:p>
            <a:r>
              <a:rPr lang="en-US" dirty="0" smtClean="0"/>
              <a:t>Helps people to connect in a different way other than social media</a:t>
            </a:r>
          </a:p>
          <a:p>
            <a:r>
              <a:rPr lang="en-US" dirty="0" smtClean="0"/>
              <a:t>Helps you to connect to patients and families</a:t>
            </a:r>
          </a:p>
          <a:p>
            <a:endParaRPr lang="en-US" dirty="0" smtClean="0"/>
          </a:p>
          <a:p>
            <a:endParaRPr lang="en-US" dirty="0" smtClean="0"/>
          </a:p>
          <a:p>
            <a:endParaRPr lang="en-US" dirty="0" smtClean="0"/>
          </a:p>
          <a:p>
            <a:endParaRPr lang="en-US" dirty="0"/>
          </a:p>
        </p:txBody>
      </p:sp>
    </p:spTree>
    <p:extLst>
      <p:ext uri="{BB962C8B-B14F-4D97-AF65-F5344CB8AC3E}">
        <p14:creationId xmlns:p14="http://schemas.microsoft.com/office/powerpoint/2010/main" val="136644552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10426956_b_v8_aa.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4699000" cy="6858000"/>
          </a:xfrm>
          <a:prstGeom prst="rect">
            <a:avLst/>
          </a:prstGeom>
        </p:spPr>
      </p:pic>
      <p:pic>
        <p:nvPicPr>
          <p:cNvPr id="3" name="Picture 2" descr="cuckoo11.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99000" y="1"/>
            <a:ext cx="4445000" cy="6858000"/>
          </a:xfrm>
          <a:prstGeom prst="rect">
            <a:avLst/>
          </a:prstGeom>
        </p:spPr>
      </p:pic>
    </p:spTree>
    <p:extLst>
      <p:ext uri="{BB962C8B-B14F-4D97-AF65-F5344CB8AC3E}">
        <p14:creationId xmlns:p14="http://schemas.microsoft.com/office/powerpoint/2010/main" val="290039686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How To Change Perceptions Of Nurses And Patients In The Media</a:t>
            </a:r>
            <a:endParaRPr lang="en-US" dirty="0"/>
          </a:p>
        </p:txBody>
      </p:sp>
      <p:sp>
        <p:nvSpPr>
          <p:cNvPr id="3" name="Content Placeholder 2"/>
          <p:cNvSpPr>
            <a:spLocks noGrp="1"/>
          </p:cNvSpPr>
          <p:nvPr>
            <p:ph idx="1"/>
          </p:nvPr>
        </p:nvSpPr>
        <p:spPr/>
        <p:txBody>
          <a:bodyPr/>
          <a:lstStyle/>
          <a:p>
            <a:r>
              <a:rPr lang="en-US" dirty="0" smtClean="0"/>
              <a:t>Do TV Nurses Represent You (Working Nurse Magazine, 2016)</a:t>
            </a:r>
          </a:p>
          <a:p>
            <a:r>
              <a:rPr lang="en-US" dirty="0" smtClean="0"/>
              <a:t>Teach Nurses And Healthcare Providers How To Write.</a:t>
            </a:r>
          </a:p>
          <a:p>
            <a:r>
              <a:rPr lang="en-US" dirty="0" smtClean="0"/>
              <a:t>Why Nurses Would Make Great Journalists (2017)</a:t>
            </a:r>
          </a:p>
          <a:p>
            <a:r>
              <a:rPr lang="en-US" dirty="0" smtClean="0"/>
              <a:t>Most Healthcare analysts/ Journalists Have No Healthcare Experience</a:t>
            </a:r>
          </a:p>
          <a:p>
            <a:endParaRPr lang="en-US" dirty="0"/>
          </a:p>
        </p:txBody>
      </p:sp>
    </p:spTree>
    <p:extLst>
      <p:ext uri="{BB962C8B-B14F-4D97-AF65-F5344CB8AC3E}">
        <p14:creationId xmlns:p14="http://schemas.microsoft.com/office/powerpoint/2010/main" val="407572387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Why aren’t their more NURSE Journalist?</a:t>
            </a:r>
            <a:endParaRPr lang="en-US" dirty="0"/>
          </a:p>
        </p:txBody>
      </p:sp>
      <p:sp>
        <p:nvSpPr>
          <p:cNvPr id="3" name="Content Placeholder 2"/>
          <p:cNvSpPr>
            <a:spLocks noGrp="1"/>
          </p:cNvSpPr>
          <p:nvPr>
            <p:ph idx="1"/>
          </p:nvPr>
        </p:nvSpPr>
        <p:spPr/>
        <p:txBody>
          <a:bodyPr>
            <a:normAutofit/>
          </a:bodyPr>
          <a:lstStyle/>
          <a:p>
            <a:r>
              <a:rPr lang="en-US" sz="2000" i="1" dirty="0" smtClean="0"/>
              <a:t>“Every now and then, I hear from a young person who wants advice on how to start a career as a health journalist, and I’m never able to help. It’s embarrassing ! Though I’ve been at this for a frightfully long time, I went the usual route of covering cops and zoning boards until the medical writers job opened up (thanks Irene). I don’t know if that’s even an option today. “</a:t>
            </a:r>
            <a:r>
              <a:rPr lang="en-US" sz="2000" dirty="0" smtClean="0"/>
              <a:t>-</a:t>
            </a:r>
            <a:r>
              <a:rPr lang="en-US" sz="2000" dirty="0" err="1" smtClean="0"/>
              <a:t>Felice</a:t>
            </a:r>
            <a:r>
              <a:rPr lang="en-US" sz="2000" dirty="0" smtClean="0"/>
              <a:t> </a:t>
            </a:r>
            <a:r>
              <a:rPr lang="en-US" sz="2000" dirty="0" err="1" smtClean="0"/>
              <a:t>Freyer</a:t>
            </a:r>
            <a:r>
              <a:rPr lang="en-US" sz="2000" dirty="0" smtClean="0"/>
              <a:t> Medical Journalist</a:t>
            </a:r>
          </a:p>
          <a:p>
            <a:endParaRPr lang="en-US" sz="2000" dirty="0"/>
          </a:p>
          <a:p>
            <a:r>
              <a:rPr lang="en-US" sz="2000" i="1" dirty="0" smtClean="0"/>
              <a:t>“Among the professions surveyed by the annual Gallup honesty/ethics poll, nurses have been at the top of the list since 2001, and remain there after the latest survey conducted in 2016. Of that survey 84% of the respondents rated nurses as being very high or high as professionals who are honest and ethical.” </a:t>
            </a:r>
            <a:r>
              <a:rPr lang="en-US" sz="2000" dirty="0" smtClean="0"/>
              <a:t>(Gallup Pole 2016)</a:t>
            </a:r>
            <a:endParaRPr lang="en-US" sz="2000" dirty="0"/>
          </a:p>
        </p:txBody>
      </p:sp>
    </p:spTree>
    <p:extLst>
      <p:ext uri="{BB962C8B-B14F-4D97-AF65-F5344CB8AC3E}">
        <p14:creationId xmlns:p14="http://schemas.microsoft.com/office/powerpoint/2010/main" val="342437335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Rouge-Nurse-Media-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96334"/>
            <a:ext cx="5048250" cy="3407834"/>
          </a:xfrm>
          <a:prstGeom prst="rect">
            <a:avLst/>
          </a:prstGeom>
        </p:spPr>
      </p:pic>
      <p:pic>
        <p:nvPicPr>
          <p:cNvPr id="3" name="Picture 2" descr="The Well Written Nurse-small-transparen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13250" y="740833"/>
            <a:ext cx="4582582" cy="4783667"/>
          </a:xfrm>
          <a:prstGeom prst="rect">
            <a:avLst/>
          </a:prstGeom>
        </p:spPr>
      </p:pic>
      <p:sp>
        <p:nvSpPr>
          <p:cNvPr id="4" name="TextBox 3"/>
          <p:cNvSpPr txBox="1"/>
          <p:nvPr/>
        </p:nvSpPr>
        <p:spPr>
          <a:xfrm>
            <a:off x="169333" y="4191000"/>
            <a:ext cx="4116917" cy="1384995"/>
          </a:xfrm>
          <a:prstGeom prst="rect">
            <a:avLst/>
          </a:prstGeom>
          <a:noFill/>
        </p:spPr>
        <p:txBody>
          <a:bodyPr wrap="square" rtlCol="0">
            <a:spAutoFit/>
          </a:bodyPr>
          <a:lstStyle/>
          <a:p>
            <a:r>
              <a:rPr lang="en-US" sz="2800" dirty="0" smtClean="0"/>
              <a:t>Mission: To EMPOWER Nurses &amp; Patients </a:t>
            </a:r>
          </a:p>
          <a:p>
            <a:r>
              <a:rPr lang="en-US" sz="2800" dirty="0" smtClean="0"/>
              <a:t>To Tell Their Stories</a:t>
            </a:r>
            <a:endParaRPr lang="en-US" sz="2800" dirty="0"/>
          </a:p>
        </p:txBody>
      </p:sp>
    </p:spTree>
    <p:extLst>
      <p:ext uri="{BB962C8B-B14F-4D97-AF65-F5344CB8AC3E}">
        <p14:creationId xmlns:p14="http://schemas.microsoft.com/office/powerpoint/2010/main" val="1399235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9030260_1826555510694056_6649799604925690760_n.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231701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Common Complaints I hear from Nurses</a:t>
            </a:r>
            <a:endParaRPr lang="en-US" dirty="0"/>
          </a:p>
        </p:txBody>
      </p:sp>
      <p:sp>
        <p:nvSpPr>
          <p:cNvPr id="3" name="Content Placeholder 2"/>
          <p:cNvSpPr>
            <a:spLocks noGrp="1"/>
          </p:cNvSpPr>
          <p:nvPr>
            <p:ph idx="1"/>
          </p:nvPr>
        </p:nvSpPr>
        <p:spPr/>
        <p:txBody>
          <a:bodyPr>
            <a:normAutofit lnSpcReduction="10000"/>
          </a:bodyPr>
          <a:lstStyle/>
          <a:p>
            <a:r>
              <a:rPr lang="en-US" dirty="0" smtClean="0"/>
              <a:t>“I have no Creative drive!”</a:t>
            </a:r>
          </a:p>
          <a:p>
            <a:endParaRPr lang="en-US" dirty="0"/>
          </a:p>
          <a:p>
            <a:endParaRPr lang="en-US" dirty="0" smtClean="0"/>
          </a:p>
          <a:p>
            <a:r>
              <a:rPr lang="en-US" dirty="0" smtClean="0"/>
              <a:t>“The only CREATIVE Nurses I know make trinkets for name badges.”</a:t>
            </a:r>
          </a:p>
          <a:p>
            <a:endParaRPr lang="en-US" dirty="0"/>
          </a:p>
          <a:p>
            <a:endParaRPr lang="en-US" dirty="0" smtClean="0"/>
          </a:p>
          <a:p>
            <a:r>
              <a:rPr lang="en-US" dirty="0" smtClean="0"/>
              <a:t>“ I’m BURNED Out !” </a:t>
            </a:r>
            <a:endParaRPr lang="en-US" dirty="0"/>
          </a:p>
        </p:txBody>
      </p:sp>
    </p:spTree>
    <p:extLst>
      <p:ext uri="{BB962C8B-B14F-4D97-AF65-F5344CB8AC3E}">
        <p14:creationId xmlns:p14="http://schemas.microsoft.com/office/powerpoint/2010/main" val="10729156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What’s going on in the Nurse Brain that is shutting down creativity?</a:t>
            </a:r>
            <a:endParaRPr lang="en-US" dirty="0"/>
          </a:p>
        </p:txBody>
      </p:sp>
      <p:sp>
        <p:nvSpPr>
          <p:cNvPr id="3" name="Content Placeholder 2"/>
          <p:cNvSpPr>
            <a:spLocks noGrp="1"/>
          </p:cNvSpPr>
          <p:nvPr>
            <p:ph idx="1"/>
          </p:nvPr>
        </p:nvSpPr>
        <p:spPr/>
        <p:txBody>
          <a:bodyPr>
            <a:normAutofit lnSpcReduction="10000"/>
          </a:bodyPr>
          <a:lstStyle/>
          <a:p>
            <a:r>
              <a:rPr lang="en-US" dirty="0" smtClean="0"/>
              <a:t>Fear: Fear of change rooted in the brains physiology, when fear takes hold it can prevent creativity, change and success.</a:t>
            </a:r>
            <a:endParaRPr lang="en-US" dirty="0"/>
          </a:p>
          <a:p>
            <a:r>
              <a:rPr lang="en-US" dirty="0" smtClean="0"/>
              <a:t>The amygdala controls flight or flight response, it slows down rational and creative thinking that could interfere with your ability to run. </a:t>
            </a:r>
          </a:p>
          <a:p>
            <a:r>
              <a:rPr lang="en-US" dirty="0" smtClean="0"/>
              <a:t>Shuts down non essential functions like digestion, sexual desire and though processes.</a:t>
            </a:r>
          </a:p>
          <a:p>
            <a:endParaRPr lang="en-US" dirty="0"/>
          </a:p>
        </p:txBody>
      </p:sp>
    </p:spTree>
    <p:extLst>
      <p:ext uri="{BB962C8B-B14F-4D97-AF65-F5344CB8AC3E}">
        <p14:creationId xmlns:p14="http://schemas.microsoft.com/office/powerpoint/2010/main" val="70946869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r>
              <a:rPr lang="en-US" dirty="0" smtClean="0"/>
              <a:t> The brain is designed so that any new challenge or opportunity or desire triggers some degree of fear. (One step can change your life, The Kaizen Way, Robert Maurer, PhD)</a:t>
            </a:r>
          </a:p>
          <a:p>
            <a:endParaRPr lang="en-US" dirty="0"/>
          </a:p>
          <a:p>
            <a:r>
              <a:rPr lang="en-US" dirty="0" smtClean="0"/>
              <a:t>Nurses brains are constantly in fight or flight</a:t>
            </a:r>
            <a:endParaRPr lang="en-US" dirty="0"/>
          </a:p>
        </p:txBody>
      </p:sp>
    </p:spTree>
    <p:extLst>
      <p:ext uri="{BB962C8B-B14F-4D97-AF65-F5344CB8AC3E}">
        <p14:creationId xmlns:p14="http://schemas.microsoft.com/office/powerpoint/2010/main" val="50496345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How Fear Effects Our </a:t>
            </a:r>
            <a:r>
              <a:rPr lang="en-US" dirty="0"/>
              <a:t>P</a:t>
            </a:r>
            <a:r>
              <a:rPr lang="en-US" dirty="0" smtClean="0"/>
              <a:t>atients </a:t>
            </a:r>
            <a:r>
              <a:rPr lang="en-US" dirty="0"/>
              <a:t>A</a:t>
            </a:r>
            <a:r>
              <a:rPr lang="en-US" dirty="0" smtClean="0"/>
              <a:t>nd </a:t>
            </a:r>
            <a:r>
              <a:rPr lang="en-US" dirty="0"/>
              <a:t>F</a:t>
            </a:r>
            <a:r>
              <a:rPr lang="en-US" dirty="0" smtClean="0"/>
              <a:t>amilies</a:t>
            </a:r>
            <a:endParaRPr lang="en-US" dirty="0"/>
          </a:p>
        </p:txBody>
      </p:sp>
      <p:sp>
        <p:nvSpPr>
          <p:cNvPr id="3" name="Content Placeholder 2"/>
          <p:cNvSpPr>
            <a:spLocks noGrp="1"/>
          </p:cNvSpPr>
          <p:nvPr>
            <p:ph idx="1"/>
          </p:nvPr>
        </p:nvSpPr>
        <p:spPr/>
        <p:txBody>
          <a:bodyPr/>
          <a:lstStyle/>
          <a:p>
            <a:pPr marL="0" indent="0">
              <a:buNone/>
            </a:pPr>
            <a:r>
              <a:rPr lang="en-US" dirty="0" smtClean="0"/>
              <a:t>-Pre-surgery</a:t>
            </a:r>
          </a:p>
          <a:p>
            <a:pPr marL="0" indent="0">
              <a:buNone/>
            </a:pPr>
            <a:endParaRPr lang="en-US" dirty="0" smtClean="0"/>
          </a:p>
          <a:p>
            <a:pPr marL="0" indent="0">
              <a:buNone/>
            </a:pPr>
            <a:r>
              <a:rPr lang="en-US" dirty="0" smtClean="0"/>
              <a:t>-Overwhelmed with </a:t>
            </a:r>
            <a:r>
              <a:rPr lang="en-US" dirty="0" err="1" smtClean="0"/>
              <a:t>hospitilisation</a:t>
            </a:r>
            <a:endParaRPr lang="en-US" dirty="0" smtClean="0"/>
          </a:p>
          <a:p>
            <a:pPr marL="0" indent="0">
              <a:buNone/>
            </a:pPr>
            <a:endParaRPr lang="en-US" dirty="0"/>
          </a:p>
          <a:p>
            <a:pPr marL="0" indent="0">
              <a:buNone/>
            </a:pPr>
            <a:r>
              <a:rPr lang="en-US" dirty="0" smtClean="0"/>
              <a:t>-Have patients express their fears </a:t>
            </a:r>
          </a:p>
          <a:p>
            <a:pPr marL="0" indent="0">
              <a:buNone/>
            </a:pPr>
            <a:endParaRPr lang="en-US" dirty="0"/>
          </a:p>
          <a:p>
            <a:pPr marL="0" indent="0">
              <a:buNone/>
            </a:pPr>
            <a:r>
              <a:rPr lang="en-US" dirty="0" smtClean="0"/>
              <a:t>-Small goals</a:t>
            </a:r>
          </a:p>
        </p:txBody>
      </p:sp>
    </p:spTree>
    <p:extLst>
      <p:ext uri="{BB962C8B-B14F-4D97-AF65-F5344CB8AC3E}">
        <p14:creationId xmlns:p14="http://schemas.microsoft.com/office/powerpoint/2010/main" val="356416912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Nurses Eat Their Young</a:t>
            </a:r>
            <a:endParaRPr lang="en-US" dirty="0"/>
          </a:p>
        </p:txBody>
      </p:sp>
      <p:sp>
        <p:nvSpPr>
          <p:cNvPr id="3" name="Content Placeholder 2"/>
          <p:cNvSpPr>
            <a:spLocks noGrp="1"/>
          </p:cNvSpPr>
          <p:nvPr>
            <p:ph idx="1"/>
          </p:nvPr>
        </p:nvSpPr>
        <p:spPr/>
        <p:txBody>
          <a:bodyPr>
            <a:normAutofit lnSpcReduction="10000"/>
          </a:bodyPr>
          <a:lstStyle/>
          <a:p>
            <a:r>
              <a:rPr lang="en-US" dirty="0" smtClean="0"/>
              <a:t>Automatically seeing new nurse as a threat</a:t>
            </a:r>
          </a:p>
          <a:p>
            <a:endParaRPr lang="en-US" dirty="0"/>
          </a:p>
          <a:p>
            <a:r>
              <a:rPr lang="en-US" dirty="0" smtClean="0"/>
              <a:t>DIS-EMPOWERING</a:t>
            </a:r>
          </a:p>
          <a:p>
            <a:endParaRPr lang="en-US" dirty="0"/>
          </a:p>
          <a:p>
            <a:r>
              <a:rPr lang="en-US" dirty="0" smtClean="0"/>
              <a:t>Conditioned to bullying/ Workplace Culture</a:t>
            </a:r>
          </a:p>
          <a:p>
            <a:endParaRPr lang="en-US" dirty="0"/>
          </a:p>
          <a:p>
            <a:r>
              <a:rPr lang="en-US" dirty="0" smtClean="0"/>
              <a:t>We give people recognition and praise for all the wrong reasons</a:t>
            </a:r>
            <a:endParaRPr lang="en-US" dirty="0"/>
          </a:p>
        </p:txBody>
      </p:sp>
    </p:spTree>
    <p:extLst>
      <p:ext uri="{BB962C8B-B14F-4D97-AF65-F5344CB8AC3E}">
        <p14:creationId xmlns:p14="http://schemas.microsoft.com/office/powerpoint/2010/main" val="239965257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EMPOWERMENT</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Stop using the phrase: “Nurses eat their young!”</a:t>
            </a:r>
          </a:p>
          <a:p>
            <a:r>
              <a:rPr lang="en-US" dirty="0" smtClean="0"/>
              <a:t>Slow down</a:t>
            </a:r>
          </a:p>
          <a:p>
            <a:r>
              <a:rPr lang="en-US" dirty="0" smtClean="0"/>
              <a:t>Shut off the nurse brain</a:t>
            </a:r>
          </a:p>
          <a:p>
            <a:r>
              <a:rPr lang="en-US" dirty="0" smtClean="0"/>
              <a:t>Take breaks </a:t>
            </a:r>
          </a:p>
          <a:p>
            <a:r>
              <a:rPr lang="en-US" dirty="0" smtClean="0"/>
              <a:t>Educate our patients</a:t>
            </a:r>
          </a:p>
          <a:p>
            <a:r>
              <a:rPr lang="en-US" dirty="0" smtClean="0"/>
              <a:t>Listen</a:t>
            </a:r>
          </a:p>
          <a:p>
            <a:r>
              <a:rPr lang="en-US" dirty="0" smtClean="0"/>
              <a:t>Our brain is trying to save resources and energy. We only want to give attention to something when it matters.</a:t>
            </a:r>
          </a:p>
        </p:txBody>
      </p:sp>
    </p:spTree>
    <p:extLst>
      <p:ext uri="{BB962C8B-B14F-4D97-AF65-F5344CB8AC3E}">
        <p14:creationId xmlns:p14="http://schemas.microsoft.com/office/powerpoint/2010/main" val="327483439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torytelling-quotes-8.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6333050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Art</a:t>
            </a:r>
            <a:endParaRPr lang="en-US" dirty="0"/>
          </a:p>
        </p:txBody>
      </p:sp>
      <p:sp>
        <p:nvSpPr>
          <p:cNvPr id="3" name="Content Placeholder 2"/>
          <p:cNvSpPr>
            <a:spLocks noGrp="1"/>
          </p:cNvSpPr>
          <p:nvPr>
            <p:ph sz="half" idx="1"/>
          </p:nvPr>
        </p:nvSpPr>
        <p:spPr/>
        <p:txBody>
          <a:bodyPr/>
          <a:lstStyle/>
          <a:p>
            <a:endParaRPr lang="en-US" dirty="0"/>
          </a:p>
        </p:txBody>
      </p:sp>
      <p:sp>
        <p:nvSpPr>
          <p:cNvPr id="4" name="Content Placeholder 3"/>
          <p:cNvSpPr>
            <a:spLocks noGrp="1"/>
          </p:cNvSpPr>
          <p:nvPr>
            <p:ph sz="half" idx="2"/>
          </p:nvPr>
        </p:nvSpPr>
        <p:spPr/>
        <p:txBody>
          <a:bodyPr/>
          <a:lstStyle/>
          <a:p>
            <a:endParaRPr lang="en-US"/>
          </a:p>
        </p:txBody>
      </p:sp>
    </p:spTree>
    <p:extLst>
      <p:ext uri="{BB962C8B-B14F-4D97-AF65-F5344CB8AC3E}">
        <p14:creationId xmlns:p14="http://schemas.microsoft.com/office/powerpoint/2010/main" val="66039914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Media</a:t>
            </a:r>
            <a:endParaRPr lang="en-US" dirty="0"/>
          </a:p>
        </p:txBody>
      </p:sp>
      <p:sp>
        <p:nvSpPr>
          <p:cNvPr id="3" name="Content Placeholder 2"/>
          <p:cNvSpPr>
            <a:spLocks noGrp="1"/>
          </p:cNvSpPr>
          <p:nvPr>
            <p:ph idx="1"/>
          </p:nvPr>
        </p:nvSpPr>
        <p:spPr/>
        <p:txBody>
          <a:bodyPr/>
          <a:lstStyle/>
          <a:p>
            <a:r>
              <a:rPr lang="en-US" dirty="0" smtClean="0"/>
              <a:t>Express ourselves in 140 characters</a:t>
            </a:r>
          </a:p>
          <a:p>
            <a:r>
              <a:rPr lang="en-US" dirty="0" smtClean="0"/>
              <a:t>Blog writing</a:t>
            </a:r>
          </a:p>
          <a:p>
            <a:r>
              <a:rPr lang="en-US" dirty="0" smtClean="0"/>
              <a:t>Take a break from media exposure and technology</a:t>
            </a:r>
          </a:p>
          <a:p>
            <a:r>
              <a:rPr lang="en-US" dirty="0" smtClean="0"/>
              <a:t>Media Flurries</a:t>
            </a:r>
          </a:p>
          <a:p>
            <a:r>
              <a:rPr lang="en-US" dirty="0" smtClean="0"/>
              <a:t>Movies on television and what’s going on in pop culture</a:t>
            </a:r>
            <a:endParaRPr lang="en-US" dirty="0"/>
          </a:p>
        </p:txBody>
      </p:sp>
    </p:spTree>
    <p:extLst>
      <p:ext uri="{BB962C8B-B14F-4D97-AF65-F5344CB8AC3E}">
        <p14:creationId xmlns:p14="http://schemas.microsoft.com/office/powerpoint/2010/main" val="145610444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Innovative Technology</a:t>
            </a:r>
            <a:endParaRPr lang="en-US" dirty="0"/>
          </a:p>
        </p:txBody>
      </p:sp>
      <p:sp>
        <p:nvSpPr>
          <p:cNvPr id="3" name="Content Placeholder 2"/>
          <p:cNvSpPr>
            <a:spLocks noGrp="1"/>
          </p:cNvSpPr>
          <p:nvPr>
            <p:ph idx="1"/>
          </p:nvPr>
        </p:nvSpPr>
        <p:spPr/>
        <p:txBody>
          <a:bodyPr>
            <a:normAutofit fontScale="62500" lnSpcReduction="20000"/>
          </a:bodyPr>
          <a:lstStyle/>
          <a:p>
            <a:r>
              <a:rPr lang="en-US" dirty="0"/>
              <a:t>In recent years, a growing number of health care workers have been stepping up to create innovations by applying “design thinking” – a </a:t>
            </a:r>
            <a:r>
              <a:rPr lang="en-US" dirty="0">
                <a:hlinkClick r:id="rId2"/>
              </a:rPr>
              <a:t>human-centered approach to innovation</a:t>
            </a:r>
            <a:r>
              <a:rPr lang="en-US" dirty="0"/>
              <a:t> that was originally developed in the business world to create new products. Traditionally, hospitals were designed with input from administrators. With design thinking, the innovations come from those who actually work there, providing feedback to designers to improve the final product.</a:t>
            </a:r>
          </a:p>
          <a:p>
            <a:r>
              <a:rPr lang="en-US" dirty="0"/>
              <a:t> </a:t>
            </a:r>
          </a:p>
          <a:p>
            <a:r>
              <a:rPr lang="en-US" dirty="0"/>
              <a:t>A </a:t>
            </a:r>
            <a:r>
              <a:rPr lang="en-US" dirty="0">
                <a:hlinkClick r:id="rId3"/>
              </a:rPr>
              <a:t>2016 report</a:t>
            </a:r>
            <a:r>
              <a:rPr lang="en-US" dirty="0"/>
              <a:t> that looked at ways in which a health system can implement design thinking identified three principles behind the approach: empathy for the user, in this case a patient, doctor or other health care provider; the involvement of an interdisciplinary team; and rapid prototyping of the idea. To develop a truly useful product, a comprehensive understanding of the problem the innovation aims to solve is paramount.</a:t>
            </a:r>
          </a:p>
          <a:p>
            <a:pPr marL="0" indent="0">
              <a:buNone/>
            </a:pPr>
            <a:r>
              <a:rPr lang="en-US" sz="2600" dirty="0" smtClean="0"/>
              <a:t>	</a:t>
            </a:r>
            <a:r>
              <a:rPr lang="en-US" sz="2600" dirty="0" smtClean="0">
                <a:hlinkClick r:id="rId4"/>
              </a:rPr>
              <a:t>https</a:t>
            </a:r>
            <a:r>
              <a:rPr lang="en-US" sz="2600" dirty="0">
                <a:hlinkClick r:id="rId4"/>
              </a:rPr>
              <a:t>://www.nytimes.com/2017/08/03/well/live/design-thinking-for-doctors-and</a:t>
            </a:r>
            <a:r>
              <a:rPr lang="en-US" sz="2600" dirty="0" smtClean="0">
                <a:hlinkClick r:id="rId4"/>
              </a:rPr>
              <a:t>-</a:t>
            </a:r>
            <a:r>
              <a:rPr lang="en-US" sz="2600" dirty="0" smtClean="0"/>
              <a:t>	</a:t>
            </a:r>
            <a:r>
              <a:rPr lang="en-US" sz="2600" dirty="0" err="1" smtClean="0"/>
              <a:t>nurses.html</a:t>
            </a:r>
            <a:r>
              <a:rPr lang="en-US" sz="2600" dirty="0"/>
              <a:t> </a:t>
            </a:r>
          </a:p>
          <a:p>
            <a:endParaRPr lang="en-US" dirty="0"/>
          </a:p>
        </p:txBody>
      </p:sp>
    </p:spTree>
    <p:extLst>
      <p:ext uri="{BB962C8B-B14F-4D97-AF65-F5344CB8AC3E}">
        <p14:creationId xmlns:p14="http://schemas.microsoft.com/office/powerpoint/2010/main" val="387665137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Take Away!</a:t>
            </a:r>
            <a:endParaRPr lang="en-US" dirty="0"/>
          </a:p>
        </p:txBody>
      </p:sp>
      <p:sp>
        <p:nvSpPr>
          <p:cNvPr id="3" name="Content Placeholder 2"/>
          <p:cNvSpPr>
            <a:spLocks noGrp="1"/>
          </p:cNvSpPr>
          <p:nvPr>
            <p:ph idx="1"/>
          </p:nvPr>
        </p:nvSpPr>
        <p:spPr/>
        <p:txBody>
          <a:bodyPr/>
          <a:lstStyle/>
          <a:p>
            <a:r>
              <a:rPr lang="en-US" dirty="0" smtClean="0"/>
              <a:t>Human connection begins with laughter</a:t>
            </a:r>
          </a:p>
          <a:p>
            <a:r>
              <a:rPr lang="en-US" dirty="0" smtClean="0"/>
              <a:t>Listen </a:t>
            </a:r>
          </a:p>
          <a:p>
            <a:r>
              <a:rPr lang="en-US" dirty="0" smtClean="0"/>
              <a:t>The best flow happens in moments of joy!</a:t>
            </a:r>
          </a:p>
          <a:p>
            <a:r>
              <a:rPr lang="en-US" dirty="0" smtClean="0"/>
              <a:t>Laugh more! </a:t>
            </a:r>
            <a:endParaRPr lang="en-US" dirty="0"/>
          </a:p>
        </p:txBody>
      </p:sp>
    </p:spTree>
    <p:extLst>
      <p:ext uri="{BB962C8B-B14F-4D97-AF65-F5344CB8AC3E}">
        <p14:creationId xmlns:p14="http://schemas.microsoft.com/office/powerpoint/2010/main" val="177547639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Are You A Rogue Nurse?</a:t>
            </a:r>
            <a:endParaRPr lang="en-US" dirty="0"/>
          </a:p>
        </p:txBody>
      </p:sp>
      <p:pic>
        <p:nvPicPr>
          <p:cNvPr id="4" name="Content Placeholder 3" descr="10400761_30969682465_9175_n.jpg"/>
          <p:cNvPicPr>
            <a:picLocks noGrp="1" noChangeAspect="1"/>
          </p:cNvPicPr>
          <p:nvPr>
            <p:ph idx="1"/>
          </p:nvPr>
        </p:nvPicPr>
        <p:blipFill>
          <a:blip r:embed="rId2">
            <a:extLst>
              <a:ext uri="{28A0092B-C50C-407E-A947-70E740481C1C}">
                <a14:useLocalDpi xmlns:a14="http://schemas.microsoft.com/office/drawing/2010/main" val="0"/>
              </a:ext>
            </a:extLst>
          </a:blip>
          <a:srcRect t="5353" b="5353"/>
          <a:stretch>
            <a:fillRect/>
          </a:stretch>
        </p:blipFill>
        <p:spPr/>
      </p:pic>
    </p:spTree>
    <p:extLst>
      <p:ext uri="{BB962C8B-B14F-4D97-AF65-F5344CB8AC3E}">
        <p14:creationId xmlns:p14="http://schemas.microsoft.com/office/powerpoint/2010/main" val="1217439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9" presetClass="entr" presetSubtype="0" decel="10000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500" fill="hold"/>
                                        <p:tgtEl>
                                          <p:spTgt spid="4"/>
                                        </p:tgtEl>
                                        <p:attrNameLst>
                                          <p:attrName>ppt_w</p:attrName>
                                        </p:attrNameLst>
                                      </p:cBhvr>
                                      <p:tavLst>
                                        <p:tav tm="0">
                                          <p:val>
                                            <p:fltVal val="0"/>
                                          </p:val>
                                        </p:tav>
                                        <p:tav tm="100000">
                                          <p:val>
                                            <p:strVal val="#ppt_w"/>
                                          </p:val>
                                        </p:tav>
                                      </p:tavLst>
                                    </p:anim>
                                    <p:anim calcmode="lin" valueType="num">
                                      <p:cBhvr>
                                        <p:cTn id="15" dur="500" fill="hold"/>
                                        <p:tgtEl>
                                          <p:spTgt spid="4"/>
                                        </p:tgtEl>
                                        <p:attrNameLst>
                                          <p:attrName>ppt_h</p:attrName>
                                        </p:attrNameLst>
                                      </p:cBhvr>
                                      <p:tavLst>
                                        <p:tav tm="0">
                                          <p:val>
                                            <p:fltVal val="0"/>
                                          </p:val>
                                        </p:tav>
                                        <p:tav tm="100000">
                                          <p:val>
                                            <p:strVal val="#ppt_h"/>
                                          </p:val>
                                        </p:tav>
                                      </p:tavLst>
                                    </p:anim>
                                    <p:anim calcmode="lin" valueType="num">
                                      <p:cBhvr>
                                        <p:cTn id="16" dur="500" fill="hold"/>
                                        <p:tgtEl>
                                          <p:spTgt spid="4"/>
                                        </p:tgtEl>
                                        <p:attrNameLst>
                                          <p:attrName>style.rotation</p:attrName>
                                        </p:attrNameLst>
                                      </p:cBhvr>
                                      <p:tavLst>
                                        <p:tav tm="0">
                                          <p:val>
                                            <p:fltVal val="360"/>
                                          </p:val>
                                        </p:tav>
                                        <p:tav tm="100000">
                                          <p:val>
                                            <p:fltVal val="0"/>
                                          </p:val>
                                        </p:tav>
                                      </p:tavLst>
                                    </p:anim>
                                    <p:animEffect transition="in" filter="fade">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normAutofit fontScale="92500"/>
          </a:bodyPr>
          <a:lstStyle/>
          <a:p>
            <a:r>
              <a:rPr lang="en-US" dirty="0" smtClean="0"/>
              <a:t>Maurer, Robert, PhD.(2004) One small step can change your life, The Kaizen Way.</a:t>
            </a:r>
          </a:p>
          <a:p>
            <a:r>
              <a:rPr lang="en-US" dirty="0" smtClean="0">
                <a:hlinkClick r:id="rId2"/>
              </a:rPr>
              <a:t>https</a:t>
            </a:r>
            <a:r>
              <a:rPr lang="en-US" dirty="0">
                <a:hlinkClick r:id="rId2"/>
              </a:rPr>
              <a:t>://www.nytimes.com/2017/08/03/well/live/design-thinking-for-doctors-and-</a:t>
            </a:r>
            <a:r>
              <a:rPr lang="en-US" dirty="0"/>
              <a:t>	</a:t>
            </a:r>
            <a:r>
              <a:rPr lang="en-US" dirty="0" err="1"/>
              <a:t>nurses.html</a:t>
            </a:r>
            <a:r>
              <a:rPr lang="en-US" dirty="0"/>
              <a:t> </a:t>
            </a:r>
            <a:endParaRPr lang="en-US" dirty="0" smtClean="0"/>
          </a:p>
          <a:p>
            <a:r>
              <a:rPr lang="en-US" dirty="0" smtClean="0"/>
              <a:t>Pompilio, Ersilia RN, MSN, PNP (April, 2016 Working Nurse Magazine) Do TV Nurses Represent You?</a:t>
            </a:r>
          </a:p>
          <a:p>
            <a:r>
              <a:rPr lang="en-US" dirty="0" smtClean="0"/>
              <a:t>When storytellers </a:t>
            </a:r>
            <a:r>
              <a:rPr lang="en-US" dirty="0"/>
              <a:t>get personal…very personal, </a:t>
            </a:r>
            <a:r>
              <a:rPr lang="en-US" dirty="0" smtClean="0"/>
              <a:t>(BBC.com2016</a:t>
            </a:r>
            <a:r>
              <a:rPr lang="en-US" dirty="0"/>
              <a:t>)</a:t>
            </a:r>
          </a:p>
          <a:p>
            <a:endParaRPr lang="en-US" dirty="0" smtClean="0"/>
          </a:p>
          <a:p>
            <a:endParaRPr lang="en-US" dirty="0" smtClean="0"/>
          </a:p>
          <a:p>
            <a:endParaRPr lang="en-US" dirty="0"/>
          </a:p>
          <a:p>
            <a:endParaRPr lang="en-US" dirty="0"/>
          </a:p>
          <a:p>
            <a:endParaRPr lang="en-US" dirty="0"/>
          </a:p>
        </p:txBody>
      </p:sp>
    </p:spTree>
    <p:extLst>
      <p:ext uri="{BB962C8B-B14F-4D97-AF65-F5344CB8AC3E}">
        <p14:creationId xmlns:p14="http://schemas.microsoft.com/office/powerpoint/2010/main" val="112186033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418</TotalTime>
  <Words>708</Words>
  <Application>Microsoft Office PowerPoint</Application>
  <PresentationFormat>On-screen Show (4:3)</PresentationFormat>
  <Paragraphs>101</Paragraphs>
  <Slides>44</Slides>
  <Notes>0</Notes>
  <HiddenSlides>0</HiddenSlides>
  <MMClips>0</MMClips>
  <ScaleCrop>false</ScaleCrop>
  <HeadingPairs>
    <vt:vector size="4" baseType="variant">
      <vt:variant>
        <vt:lpstr>Theme</vt:lpstr>
      </vt:variant>
      <vt:variant>
        <vt:i4>1</vt:i4>
      </vt:variant>
      <vt:variant>
        <vt:lpstr>Slide Titles</vt:lpstr>
      </vt:variant>
      <vt:variant>
        <vt:i4>44</vt:i4>
      </vt:variant>
    </vt:vector>
  </HeadingPairs>
  <TitlesOfParts>
    <vt:vector size="45" baseType="lpstr">
      <vt:lpstr>Office Theme</vt:lpstr>
      <vt:lpstr>PowerPoint Presentation</vt:lpstr>
      <vt:lpstr>PowerPoint Presentation</vt:lpstr>
      <vt:lpstr>PowerPoint Presentation</vt:lpstr>
      <vt:lpstr>What’s A Rogue Nurse?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Power Of Storytelling …</vt:lpstr>
      <vt:lpstr>PowerPoint Presentation</vt:lpstr>
      <vt:lpstr>How To Change Perceptions Of Nurses And Patients In The Media</vt:lpstr>
      <vt:lpstr>Why aren’t their more NURSE Journalist?</vt:lpstr>
      <vt:lpstr>PowerPoint Presentation</vt:lpstr>
      <vt:lpstr>PowerPoint Presentation</vt:lpstr>
      <vt:lpstr>Common Complaints I hear from Nurses</vt:lpstr>
      <vt:lpstr>What’s going on in the Nurse Brain that is shutting down creativity?</vt:lpstr>
      <vt:lpstr>PowerPoint Presentation</vt:lpstr>
      <vt:lpstr>How Fear Effects Our Patients And Families</vt:lpstr>
      <vt:lpstr>Nurses Eat Their Young</vt:lpstr>
      <vt:lpstr>EMPOWERMENT</vt:lpstr>
      <vt:lpstr>PowerPoint Presentation</vt:lpstr>
      <vt:lpstr>Art</vt:lpstr>
      <vt:lpstr>Media</vt:lpstr>
      <vt:lpstr>Innovative Technology</vt:lpstr>
      <vt:lpstr>Take Away!</vt:lpstr>
      <vt:lpstr>Are You A Rogue Nurse?</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ersilia pompilio</dc:creator>
  <cp:lastModifiedBy>Reeves, Teri A.</cp:lastModifiedBy>
  <cp:revision>37</cp:revision>
  <dcterms:created xsi:type="dcterms:W3CDTF">2017-10-14T21:20:05Z</dcterms:created>
  <dcterms:modified xsi:type="dcterms:W3CDTF">2017-10-19T15:55:54Z</dcterms:modified>
</cp:coreProperties>
</file>